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7.xml" ContentType="application/vnd.openxmlformats-officedocument.presentationml.notesSlide+xml"/>
  <Override PartName="/ppt/tags/tag39.xml" ContentType="application/vnd.openxmlformats-officedocument.presentationml.tags+xml"/>
  <Override PartName="/ppt/notesSlides/notesSlide8.xml" ContentType="application/vnd.openxmlformats-officedocument.presentationml.notesSlide+xml"/>
  <Override PartName="/ppt/tags/tag40.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1.xml" ContentType="application/vnd.openxmlformats-officedocument.presentationml.tags+xml"/>
  <Override PartName="/ppt/tags/tag42.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xml" ContentType="application/vnd.openxmlformats-officedocument.presentationml.tags+xml"/>
  <Override PartName="/ppt/tags/tag44.xml" ContentType="application/vnd.openxmlformats-officedocument.presentationml.tags+xml"/>
  <Override PartName="/ppt/notesSlides/notesSlide11.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007578262" r:id="rId2"/>
    <p:sldId id="2007578268" r:id="rId3"/>
    <p:sldId id="2007578266" r:id="rId4"/>
    <p:sldId id="2007578267" r:id="rId5"/>
    <p:sldId id="2007578265" r:id="rId6"/>
    <p:sldId id="2007578264" r:id="rId7"/>
    <p:sldId id="2007578263" r:id="rId8"/>
    <p:sldId id="2007578258" r:id="rId9"/>
    <p:sldId id="2007578260" r:id="rId10"/>
    <p:sldId id="2007578261" r:id="rId11"/>
    <p:sldId id="2007578259" r:id="rId12"/>
    <p:sldId id="2007578253" r:id="rId13"/>
    <p:sldId id="2007578245" r:id="rId14"/>
    <p:sldId id="2007578242"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CBE3F2"/>
    <a:srgbClr val="E0F2FE"/>
    <a:srgbClr val="ECF3FC"/>
    <a:srgbClr val="97BFD6"/>
    <a:srgbClr val="4B89AC"/>
    <a:srgbClr val="95D7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1" autoAdjust="0"/>
    <p:restoredTop sz="89538" autoAdjust="0"/>
  </p:normalViewPr>
  <p:slideViewPr>
    <p:cSldViewPr snapToGrid="0">
      <p:cViewPr varScale="1">
        <p:scale>
          <a:sx n="95" d="100"/>
          <a:sy n="95" d="100"/>
        </p:scale>
        <p:origin x="13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Users\wangyanyan\Documents\&#30740;&#31350;\&#30693;&#35782;&#35745;&#31639;\10-&#30693;&#35782;&#35745;&#31639;&#24179;&#21488;\&#25968;&#25454;&#34920;&#26684;&#23637;&#3103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b="1"/>
              <a:t>客服场景</a:t>
            </a:r>
            <a:r>
              <a:rPr lang="en-US" altLang="zh-CN" b="1"/>
              <a:t>-</a:t>
            </a:r>
            <a:r>
              <a:rPr lang="zh-CN" altLang="en-US" b="1"/>
              <a:t>原始大模型</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客服场景!$D$2</c:f>
              <c:strCache>
                <c:ptCount val="1"/>
                <c:pt idx="0">
                  <c:v>match_score</c:v>
                </c:pt>
              </c:strCache>
            </c:strRef>
          </c:tx>
          <c:spPr>
            <a:solidFill>
              <a:schemeClr val="accent1"/>
            </a:solidFill>
            <a:ln>
              <a:noFill/>
            </a:ln>
            <a:effectLst/>
          </c:spPr>
          <c:invertIfNegative val="0"/>
          <c:cat>
            <c:strRef>
              <c:f>客服场景!$C$3:$C$28</c:f>
              <c:strCache>
                <c:ptCount val="26"/>
                <c:pt idx="0">
                  <c:v>internlm_20b_base</c:v>
                </c:pt>
                <c:pt idx="1">
                  <c:v>qwen_14b_chat</c:v>
                </c:pt>
                <c:pt idx="2">
                  <c:v>ErnieAPI</c:v>
                </c:pt>
                <c:pt idx="3">
                  <c:v>internlm_20b_chat</c:v>
                </c:pt>
                <c:pt idx="4">
                  <c:v>internlm_7b_chat</c:v>
                </c:pt>
                <c:pt idx="5">
                  <c:v>xverse_7b_chat</c:v>
                </c:pt>
                <c:pt idx="6">
                  <c:v>baichuan2_13b_chat</c:v>
                </c:pt>
                <c:pt idx="7">
                  <c:v>llama2_7b_chat</c:v>
                </c:pt>
                <c:pt idx="8">
                  <c:v>xverse_13b_chat</c:v>
                </c:pt>
                <c:pt idx="9">
                  <c:v>chinese_alpaca2_7b</c:v>
                </c:pt>
                <c:pt idx="10">
                  <c:v>chinese_alpaca2_13b</c:v>
                </c:pt>
                <c:pt idx="11">
                  <c:v>baichuan2_7b_chat</c:v>
                </c:pt>
                <c:pt idx="12">
                  <c:v>qwen_7b_base</c:v>
                </c:pt>
                <c:pt idx="13">
                  <c:v>chinese_llama2_13b</c:v>
                </c:pt>
                <c:pt idx="14">
                  <c:v>chatglm2_6b</c:v>
                </c:pt>
                <c:pt idx="15">
                  <c:v>qwen_14b_base</c:v>
                </c:pt>
                <c:pt idx="16">
                  <c:v>qwen_7b_chat</c:v>
                </c:pt>
                <c:pt idx="17">
                  <c:v>llama2_13b_chat</c:v>
                </c:pt>
                <c:pt idx="18">
                  <c:v>baichuan2_7b_base</c:v>
                </c:pt>
                <c:pt idx="19">
                  <c:v>llama2_13b_base</c:v>
                </c:pt>
                <c:pt idx="20">
                  <c:v>llama2_7b_base</c:v>
                </c:pt>
                <c:pt idx="21">
                  <c:v>xverse_7b_base</c:v>
                </c:pt>
                <c:pt idx="22">
                  <c:v>xverse_13b_base</c:v>
                </c:pt>
                <c:pt idx="23">
                  <c:v>baichuan2_13b_base</c:v>
                </c:pt>
                <c:pt idx="24">
                  <c:v>internlm_7b_base</c:v>
                </c:pt>
                <c:pt idx="25">
                  <c:v>chinese_llama2_7b</c:v>
                </c:pt>
              </c:strCache>
            </c:strRef>
          </c:cat>
          <c:val>
            <c:numRef>
              <c:f>客服场景!$D$3:$D$28</c:f>
              <c:numCache>
                <c:formatCode>General</c:formatCode>
                <c:ptCount val="26"/>
                <c:pt idx="0">
                  <c:v>84.03</c:v>
                </c:pt>
                <c:pt idx="1">
                  <c:v>83.64</c:v>
                </c:pt>
                <c:pt idx="2">
                  <c:v>79.36</c:v>
                </c:pt>
                <c:pt idx="3">
                  <c:v>78.2</c:v>
                </c:pt>
                <c:pt idx="4">
                  <c:v>73.709999999999994</c:v>
                </c:pt>
                <c:pt idx="5">
                  <c:v>67.88</c:v>
                </c:pt>
                <c:pt idx="6">
                  <c:v>66.48</c:v>
                </c:pt>
                <c:pt idx="7">
                  <c:v>62.63</c:v>
                </c:pt>
                <c:pt idx="8">
                  <c:v>59.53</c:v>
                </c:pt>
                <c:pt idx="9">
                  <c:v>50.34</c:v>
                </c:pt>
                <c:pt idx="10">
                  <c:v>48.66</c:v>
                </c:pt>
                <c:pt idx="11">
                  <c:v>48.09</c:v>
                </c:pt>
                <c:pt idx="12">
                  <c:v>43.14</c:v>
                </c:pt>
                <c:pt idx="13">
                  <c:v>31.91</c:v>
                </c:pt>
                <c:pt idx="14">
                  <c:v>22.22</c:v>
                </c:pt>
                <c:pt idx="15">
                  <c:v>20.89</c:v>
                </c:pt>
                <c:pt idx="16">
                  <c:v>18.18</c:v>
                </c:pt>
                <c:pt idx="17">
                  <c:v>16.510000000000002</c:v>
                </c:pt>
                <c:pt idx="18">
                  <c:v>9.5</c:v>
                </c:pt>
                <c:pt idx="19">
                  <c:v>4.7300000000000004</c:v>
                </c:pt>
                <c:pt idx="20">
                  <c:v>4.58</c:v>
                </c:pt>
                <c:pt idx="21">
                  <c:v>0.88</c:v>
                </c:pt>
                <c:pt idx="22">
                  <c:v>0.7</c:v>
                </c:pt>
                <c:pt idx="23">
                  <c:v>0.09</c:v>
                </c:pt>
                <c:pt idx="24">
                  <c:v>0.03</c:v>
                </c:pt>
                <c:pt idx="25">
                  <c:v>0</c:v>
                </c:pt>
              </c:numCache>
            </c:numRef>
          </c:val>
          <c:extLst>
            <c:ext xmlns:c16="http://schemas.microsoft.com/office/drawing/2014/chart" uri="{C3380CC4-5D6E-409C-BE32-E72D297353CC}">
              <c16:uniqueId val="{00000000-CFDE-D940-B955-845BBED0D09C}"/>
            </c:ext>
          </c:extLst>
        </c:ser>
        <c:ser>
          <c:idx val="1"/>
          <c:order val="1"/>
          <c:tx>
            <c:strRef>
              <c:f>客服场景!$E$2</c:f>
              <c:strCache>
                <c:ptCount val="1"/>
                <c:pt idx="0">
                  <c:v>embed_score</c:v>
                </c:pt>
              </c:strCache>
            </c:strRef>
          </c:tx>
          <c:spPr>
            <a:solidFill>
              <a:schemeClr val="accent2"/>
            </a:solidFill>
            <a:ln>
              <a:noFill/>
            </a:ln>
            <a:effectLst/>
          </c:spPr>
          <c:invertIfNegative val="0"/>
          <c:cat>
            <c:strRef>
              <c:f>客服场景!$C$3:$C$28</c:f>
              <c:strCache>
                <c:ptCount val="26"/>
                <c:pt idx="0">
                  <c:v>internlm_20b_base</c:v>
                </c:pt>
                <c:pt idx="1">
                  <c:v>qwen_14b_chat</c:v>
                </c:pt>
                <c:pt idx="2">
                  <c:v>ErnieAPI</c:v>
                </c:pt>
                <c:pt idx="3">
                  <c:v>internlm_20b_chat</c:v>
                </c:pt>
                <c:pt idx="4">
                  <c:v>internlm_7b_chat</c:v>
                </c:pt>
                <c:pt idx="5">
                  <c:v>xverse_7b_chat</c:v>
                </c:pt>
                <c:pt idx="6">
                  <c:v>baichuan2_13b_chat</c:v>
                </c:pt>
                <c:pt idx="7">
                  <c:v>llama2_7b_chat</c:v>
                </c:pt>
                <c:pt idx="8">
                  <c:v>xverse_13b_chat</c:v>
                </c:pt>
                <c:pt idx="9">
                  <c:v>chinese_alpaca2_7b</c:v>
                </c:pt>
                <c:pt idx="10">
                  <c:v>chinese_alpaca2_13b</c:v>
                </c:pt>
                <c:pt idx="11">
                  <c:v>baichuan2_7b_chat</c:v>
                </c:pt>
                <c:pt idx="12">
                  <c:v>qwen_7b_base</c:v>
                </c:pt>
                <c:pt idx="13">
                  <c:v>chinese_llama2_13b</c:v>
                </c:pt>
                <c:pt idx="14">
                  <c:v>chatglm2_6b</c:v>
                </c:pt>
                <c:pt idx="15">
                  <c:v>qwen_14b_base</c:v>
                </c:pt>
                <c:pt idx="16">
                  <c:v>qwen_7b_chat</c:v>
                </c:pt>
                <c:pt idx="17">
                  <c:v>llama2_13b_chat</c:v>
                </c:pt>
                <c:pt idx="18">
                  <c:v>baichuan2_7b_base</c:v>
                </c:pt>
                <c:pt idx="19">
                  <c:v>llama2_13b_base</c:v>
                </c:pt>
                <c:pt idx="20">
                  <c:v>llama2_7b_base</c:v>
                </c:pt>
                <c:pt idx="21">
                  <c:v>xverse_7b_base</c:v>
                </c:pt>
                <c:pt idx="22">
                  <c:v>xverse_13b_base</c:v>
                </c:pt>
                <c:pt idx="23">
                  <c:v>baichuan2_13b_base</c:v>
                </c:pt>
                <c:pt idx="24">
                  <c:v>internlm_7b_base</c:v>
                </c:pt>
                <c:pt idx="25">
                  <c:v>chinese_llama2_7b</c:v>
                </c:pt>
              </c:strCache>
            </c:strRef>
          </c:cat>
          <c:val>
            <c:numRef>
              <c:f>客服场景!$E$3:$E$28</c:f>
              <c:numCache>
                <c:formatCode>General</c:formatCode>
                <c:ptCount val="26"/>
                <c:pt idx="0">
                  <c:v>85.27</c:v>
                </c:pt>
                <c:pt idx="1">
                  <c:v>87.83</c:v>
                </c:pt>
                <c:pt idx="2">
                  <c:v>80.510000000000005</c:v>
                </c:pt>
                <c:pt idx="3">
                  <c:v>78.319999999999993</c:v>
                </c:pt>
                <c:pt idx="4">
                  <c:v>74.38</c:v>
                </c:pt>
                <c:pt idx="5">
                  <c:v>68.31</c:v>
                </c:pt>
                <c:pt idx="6">
                  <c:v>68.430000000000007</c:v>
                </c:pt>
                <c:pt idx="7">
                  <c:v>69.430000000000007</c:v>
                </c:pt>
                <c:pt idx="8">
                  <c:v>60.26</c:v>
                </c:pt>
                <c:pt idx="9">
                  <c:v>51.37</c:v>
                </c:pt>
                <c:pt idx="10">
                  <c:v>48.97</c:v>
                </c:pt>
                <c:pt idx="11">
                  <c:v>51.7</c:v>
                </c:pt>
                <c:pt idx="12">
                  <c:v>56.01</c:v>
                </c:pt>
                <c:pt idx="13">
                  <c:v>47.39</c:v>
                </c:pt>
                <c:pt idx="14">
                  <c:v>48.97</c:v>
                </c:pt>
                <c:pt idx="15">
                  <c:v>48.21</c:v>
                </c:pt>
                <c:pt idx="16">
                  <c:v>81.569999999999993</c:v>
                </c:pt>
                <c:pt idx="17">
                  <c:v>52.34</c:v>
                </c:pt>
                <c:pt idx="18">
                  <c:v>41.35</c:v>
                </c:pt>
                <c:pt idx="19">
                  <c:v>32.39</c:v>
                </c:pt>
                <c:pt idx="20">
                  <c:v>42.68</c:v>
                </c:pt>
                <c:pt idx="21">
                  <c:v>34.79</c:v>
                </c:pt>
                <c:pt idx="22">
                  <c:v>51.55</c:v>
                </c:pt>
                <c:pt idx="23">
                  <c:v>13.69</c:v>
                </c:pt>
                <c:pt idx="24">
                  <c:v>25.04</c:v>
                </c:pt>
                <c:pt idx="25">
                  <c:v>56.47</c:v>
                </c:pt>
              </c:numCache>
            </c:numRef>
          </c:val>
          <c:extLst>
            <c:ext xmlns:c16="http://schemas.microsoft.com/office/drawing/2014/chart" uri="{C3380CC4-5D6E-409C-BE32-E72D297353CC}">
              <c16:uniqueId val="{00000001-CFDE-D940-B955-845BBED0D09C}"/>
            </c:ext>
          </c:extLst>
        </c:ser>
        <c:dLbls>
          <c:showLegendKey val="0"/>
          <c:showVal val="0"/>
          <c:showCatName val="0"/>
          <c:showSerName val="0"/>
          <c:showPercent val="0"/>
          <c:showBubbleSize val="0"/>
        </c:dLbls>
        <c:gapWidth val="150"/>
        <c:axId val="254633040"/>
        <c:axId val="254683712"/>
      </c:barChart>
      <c:catAx>
        <c:axId val="254633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4683712"/>
        <c:crosses val="autoZero"/>
        <c:auto val="1"/>
        <c:lblAlgn val="ctr"/>
        <c:lblOffset val="100"/>
        <c:noMultiLvlLbl val="0"/>
      </c:catAx>
      <c:valAx>
        <c:axId val="254683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4633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121D60-671A-B840-A2F6-800DC493BF3B}" type="doc">
      <dgm:prSet loTypeId="urn:microsoft.com/office/officeart/2005/8/layout/hList2" loCatId="" qsTypeId="urn:microsoft.com/office/officeart/2005/8/quickstyle/simple1" qsCatId="simple" csTypeId="urn:microsoft.com/office/officeart/2005/8/colors/colorful1" csCatId="colorful" phldr="1"/>
      <dgm:spPr/>
      <dgm:t>
        <a:bodyPr/>
        <a:lstStyle/>
        <a:p>
          <a:endParaRPr lang="zh-CN" altLang="en-US"/>
        </a:p>
      </dgm:t>
    </dgm:pt>
    <dgm:pt modelId="{F5339B20-353A-C441-906E-3354B8FBF429}">
      <dgm:prSet phldrT="[文本]" custT="1"/>
      <dgm:spPr/>
      <dgm:t>
        <a:bodyPr/>
        <a:lstStyle/>
        <a:p>
          <a:r>
            <a:rPr lang="zh-CN" altLang="en-US" sz="1600" b="1" dirty="0"/>
            <a:t>文本分类能力</a:t>
          </a:r>
        </a:p>
      </dgm:t>
    </dgm:pt>
    <dgm:pt modelId="{E70DB7F5-D4FA-3E4B-B228-351DF36FA737}" type="parTrans" cxnId="{939D36E2-87CC-8940-9499-E7A614DF5A1B}">
      <dgm:prSet/>
      <dgm:spPr/>
      <dgm:t>
        <a:bodyPr/>
        <a:lstStyle/>
        <a:p>
          <a:endParaRPr lang="zh-CN" altLang="en-US"/>
        </a:p>
      </dgm:t>
    </dgm:pt>
    <dgm:pt modelId="{D6DC41F7-49D3-0145-96D3-457EB669FAA4}" type="sibTrans" cxnId="{939D36E2-87CC-8940-9499-E7A614DF5A1B}">
      <dgm:prSet/>
      <dgm:spPr/>
      <dgm:t>
        <a:bodyPr/>
        <a:lstStyle/>
        <a:p>
          <a:endParaRPr lang="zh-CN" altLang="en-US"/>
        </a:p>
      </dgm:t>
    </dgm:pt>
    <dgm:pt modelId="{7BD0CB0C-167A-2B46-87C3-E67D9DA80062}">
      <dgm:prSet phldrT="[文本]"/>
      <dgm:spPr/>
      <dgm:t>
        <a:bodyPr/>
        <a:lstStyle/>
        <a:p>
          <a:endParaRPr lang="zh-CN" altLang="en-US" dirty="0"/>
        </a:p>
      </dgm:t>
    </dgm:pt>
    <dgm:pt modelId="{E0B17AE8-35FC-4F46-A7B0-8FC2EF38734D}" type="parTrans" cxnId="{13A56F67-DE2A-2243-8A5A-4F7EF95814CD}">
      <dgm:prSet/>
      <dgm:spPr/>
      <dgm:t>
        <a:bodyPr/>
        <a:lstStyle/>
        <a:p>
          <a:endParaRPr lang="zh-CN" altLang="en-US"/>
        </a:p>
      </dgm:t>
    </dgm:pt>
    <dgm:pt modelId="{8F17C582-B0DD-4842-B1A5-CE7C02A3F09F}" type="sibTrans" cxnId="{13A56F67-DE2A-2243-8A5A-4F7EF95814CD}">
      <dgm:prSet/>
      <dgm:spPr/>
      <dgm:t>
        <a:bodyPr/>
        <a:lstStyle/>
        <a:p>
          <a:endParaRPr lang="zh-CN" altLang="en-US"/>
        </a:p>
      </dgm:t>
    </dgm:pt>
    <dgm:pt modelId="{E4CD8746-977B-1846-B027-12863B9F7316}">
      <dgm:prSet phldrT="[文本]" custT="1"/>
      <dgm:spPr/>
      <dgm:t>
        <a:bodyPr/>
        <a:lstStyle/>
        <a:p>
          <a:r>
            <a:rPr lang="zh-CN" altLang="en-US" sz="1600" b="1" dirty="0"/>
            <a:t>文本分类能力</a:t>
          </a:r>
          <a:endParaRPr lang="zh-CN" altLang="en-US" sz="1600" dirty="0"/>
        </a:p>
      </dgm:t>
    </dgm:pt>
    <dgm:pt modelId="{9BC9A5B2-FBF7-2A49-82F8-650E62EDBEB3}" type="parTrans" cxnId="{1CCF5709-B85D-FD4E-805D-B8552B5AF527}">
      <dgm:prSet/>
      <dgm:spPr/>
      <dgm:t>
        <a:bodyPr/>
        <a:lstStyle/>
        <a:p>
          <a:endParaRPr lang="zh-CN" altLang="en-US"/>
        </a:p>
      </dgm:t>
    </dgm:pt>
    <dgm:pt modelId="{152FC88A-6DF0-6943-9F85-8165DCA6FFAA}" type="sibTrans" cxnId="{1CCF5709-B85D-FD4E-805D-B8552B5AF527}">
      <dgm:prSet/>
      <dgm:spPr/>
      <dgm:t>
        <a:bodyPr/>
        <a:lstStyle/>
        <a:p>
          <a:endParaRPr lang="zh-CN" altLang="en-US"/>
        </a:p>
      </dgm:t>
    </dgm:pt>
    <dgm:pt modelId="{B15736E5-3EAF-3743-90DA-7AF334D2F9BE}">
      <dgm:prSet phldrT="[文本]"/>
      <dgm:spPr/>
      <dgm:t>
        <a:bodyPr/>
        <a:lstStyle/>
        <a:p>
          <a:endParaRPr lang="zh-CN" altLang="en-US" dirty="0"/>
        </a:p>
      </dgm:t>
    </dgm:pt>
    <dgm:pt modelId="{FDC088FA-45A4-FC4E-A3D4-FC6A20A1E4DA}" type="parTrans" cxnId="{A025040D-CD47-2948-98FF-A0C59334000D}">
      <dgm:prSet/>
      <dgm:spPr/>
      <dgm:t>
        <a:bodyPr/>
        <a:lstStyle/>
        <a:p>
          <a:endParaRPr lang="zh-CN" altLang="en-US"/>
        </a:p>
      </dgm:t>
    </dgm:pt>
    <dgm:pt modelId="{74DCC734-B3A8-1442-A7FD-B7DC0BB8448E}" type="sibTrans" cxnId="{A025040D-CD47-2948-98FF-A0C59334000D}">
      <dgm:prSet/>
      <dgm:spPr/>
      <dgm:t>
        <a:bodyPr/>
        <a:lstStyle/>
        <a:p>
          <a:endParaRPr lang="zh-CN" altLang="en-US"/>
        </a:p>
      </dgm:t>
    </dgm:pt>
    <dgm:pt modelId="{EF104817-49E6-544B-86D4-39715C01141D}">
      <dgm:prSet phldrT="[文本]" custT="1"/>
      <dgm:spPr/>
      <dgm:t>
        <a:bodyPr/>
        <a:lstStyle/>
        <a:p>
          <a:r>
            <a:rPr lang="zh-CN" altLang="en-US" sz="1600" b="1" dirty="0"/>
            <a:t>文本分类能力</a:t>
          </a:r>
          <a:endParaRPr lang="zh-CN" altLang="en-US" sz="1600" dirty="0"/>
        </a:p>
      </dgm:t>
    </dgm:pt>
    <dgm:pt modelId="{6466DDEE-E840-DE41-9030-544C85E56A12}" type="parTrans" cxnId="{CDB856A7-D4DE-474A-984F-A649176855B0}">
      <dgm:prSet/>
      <dgm:spPr/>
      <dgm:t>
        <a:bodyPr/>
        <a:lstStyle/>
        <a:p>
          <a:endParaRPr lang="zh-CN" altLang="en-US"/>
        </a:p>
      </dgm:t>
    </dgm:pt>
    <dgm:pt modelId="{C40D4982-63A7-354F-B938-631BFD451E34}" type="sibTrans" cxnId="{CDB856A7-D4DE-474A-984F-A649176855B0}">
      <dgm:prSet/>
      <dgm:spPr/>
      <dgm:t>
        <a:bodyPr/>
        <a:lstStyle/>
        <a:p>
          <a:endParaRPr lang="zh-CN" altLang="en-US"/>
        </a:p>
      </dgm:t>
    </dgm:pt>
    <dgm:pt modelId="{5E8AE0D0-07A6-CF41-A82F-8A4A7C319459}">
      <dgm:prSet phldrT="[文本]" custT="1"/>
      <dgm:spPr/>
      <dgm:t>
        <a:bodyPr/>
        <a:lstStyle/>
        <a:p>
          <a:endParaRPr lang="zh-CN" altLang="en-US" sz="2000" dirty="0"/>
        </a:p>
      </dgm:t>
    </dgm:pt>
    <dgm:pt modelId="{933A3215-99FB-B243-8783-3D1AC33339F4}" type="parTrans" cxnId="{AE8EFF66-8C7C-2C44-946F-91E192E735CE}">
      <dgm:prSet/>
      <dgm:spPr/>
      <dgm:t>
        <a:bodyPr/>
        <a:lstStyle/>
        <a:p>
          <a:endParaRPr lang="zh-CN" altLang="en-US"/>
        </a:p>
      </dgm:t>
    </dgm:pt>
    <dgm:pt modelId="{A68E56D6-7EEB-A749-93B8-204D53DB09BD}" type="sibTrans" cxnId="{AE8EFF66-8C7C-2C44-946F-91E192E735CE}">
      <dgm:prSet/>
      <dgm:spPr/>
      <dgm:t>
        <a:bodyPr/>
        <a:lstStyle/>
        <a:p>
          <a:endParaRPr lang="zh-CN" altLang="en-US"/>
        </a:p>
      </dgm:t>
    </dgm:pt>
    <dgm:pt modelId="{19618D9D-5F60-2245-BCD3-59FC2BF13304}">
      <dgm:prSet phldrT="[文本]"/>
      <dgm:spPr/>
      <dgm:t>
        <a:bodyPr/>
        <a:lstStyle/>
        <a:p>
          <a:endParaRPr lang="zh-CN" altLang="en-US" dirty="0"/>
        </a:p>
      </dgm:t>
    </dgm:pt>
    <dgm:pt modelId="{68FB53C3-5B56-F34A-8D29-9C2C5B6B38B1}" type="sibTrans" cxnId="{30E79A34-ADD7-2C4E-A561-A416703E51C3}">
      <dgm:prSet/>
      <dgm:spPr/>
      <dgm:t>
        <a:bodyPr/>
        <a:lstStyle/>
        <a:p>
          <a:endParaRPr lang="zh-CN" altLang="en-US"/>
        </a:p>
      </dgm:t>
    </dgm:pt>
    <dgm:pt modelId="{AC7D4253-8143-3D43-8BBD-01953578A8DE}" type="parTrans" cxnId="{30E79A34-ADD7-2C4E-A561-A416703E51C3}">
      <dgm:prSet/>
      <dgm:spPr/>
      <dgm:t>
        <a:bodyPr/>
        <a:lstStyle/>
        <a:p>
          <a:endParaRPr lang="zh-CN" altLang="en-US"/>
        </a:p>
      </dgm:t>
    </dgm:pt>
    <dgm:pt modelId="{81095CA5-FB0D-6540-A315-EFFF77D83890}">
      <dgm:prSet phldrT="[文本]" custT="1"/>
      <dgm:spPr/>
      <dgm:t>
        <a:bodyPr/>
        <a:lstStyle/>
        <a:p>
          <a:r>
            <a:rPr lang="zh-CN" altLang="en-US" sz="1600" dirty="0"/>
            <a:t>套餐意图识别</a:t>
          </a:r>
        </a:p>
      </dgm:t>
    </dgm:pt>
    <dgm:pt modelId="{BC893268-5513-A042-9D5B-65E2B7216F0E}" type="parTrans" cxnId="{5CD7CA98-E038-3E4B-AC8E-5A02A1C98A69}">
      <dgm:prSet/>
      <dgm:spPr/>
      <dgm:t>
        <a:bodyPr/>
        <a:lstStyle/>
        <a:p>
          <a:endParaRPr lang="zh-CN" altLang="en-US"/>
        </a:p>
      </dgm:t>
    </dgm:pt>
    <dgm:pt modelId="{A96305ED-8DAF-7349-894B-D688C104A956}" type="sibTrans" cxnId="{5CD7CA98-E038-3E4B-AC8E-5A02A1C98A69}">
      <dgm:prSet/>
      <dgm:spPr/>
      <dgm:t>
        <a:bodyPr/>
        <a:lstStyle/>
        <a:p>
          <a:endParaRPr lang="zh-CN" altLang="en-US"/>
        </a:p>
      </dgm:t>
    </dgm:pt>
    <dgm:pt modelId="{27023909-3FD1-5443-858F-1FE96BF6A91D}">
      <dgm:prSet phldrT="[文本]" custT="1"/>
      <dgm:spPr/>
      <dgm:t>
        <a:bodyPr/>
        <a:lstStyle/>
        <a:p>
          <a:r>
            <a:rPr lang="zh-CN" altLang="en-US" sz="1600" dirty="0"/>
            <a:t>宽带问题分类</a:t>
          </a:r>
        </a:p>
      </dgm:t>
    </dgm:pt>
    <dgm:pt modelId="{3A358543-E8D2-B74C-B411-0A54AFA928AF}" type="parTrans" cxnId="{7F5C3F8B-5AF5-3943-8D48-926DBE1CD6CB}">
      <dgm:prSet/>
      <dgm:spPr/>
      <dgm:t>
        <a:bodyPr/>
        <a:lstStyle/>
        <a:p>
          <a:endParaRPr lang="zh-CN" altLang="en-US"/>
        </a:p>
      </dgm:t>
    </dgm:pt>
    <dgm:pt modelId="{0765795F-D912-E24D-A9F7-AF0866D4BEC6}" type="sibTrans" cxnId="{7F5C3F8B-5AF5-3943-8D48-926DBE1CD6CB}">
      <dgm:prSet/>
      <dgm:spPr/>
      <dgm:t>
        <a:bodyPr/>
        <a:lstStyle/>
        <a:p>
          <a:endParaRPr lang="zh-CN" altLang="en-US"/>
        </a:p>
      </dgm:t>
    </dgm:pt>
    <dgm:pt modelId="{526F59B3-F0A7-B549-ACBD-8B83F46DC5A0}">
      <dgm:prSet phldrT="[文本]" custT="1"/>
      <dgm:spPr/>
      <dgm:t>
        <a:bodyPr/>
        <a:lstStyle/>
        <a:p>
          <a:r>
            <a:rPr lang="en-US" altLang="zh-CN" sz="1600" dirty="0"/>
            <a:t>…</a:t>
          </a:r>
          <a:endParaRPr lang="zh-CN" altLang="en-US" sz="1600" dirty="0"/>
        </a:p>
      </dgm:t>
    </dgm:pt>
    <dgm:pt modelId="{16B52AB4-1B13-CA48-BD30-0DE187D1BEB4}" type="parTrans" cxnId="{A6F53D43-B53B-A04E-AB42-E487AA85C08C}">
      <dgm:prSet/>
      <dgm:spPr/>
      <dgm:t>
        <a:bodyPr/>
        <a:lstStyle/>
        <a:p>
          <a:endParaRPr lang="zh-CN" altLang="en-US"/>
        </a:p>
      </dgm:t>
    </dgm:pt>
    <dgm:pt modelId="{54EB8A90-8E2B-A643-9A01-4EB8CB74FE8D}" type="sibTrans" cxnId="{A6F53D43-B53B-A04E-AB42-E487AA85C08C}">
      <dgm:prSet/>
      <dgm:spPr/>
      <dgm:t>
        <a:bodyPr/>
        <a:lstStyle/>
        <a:p>
          <a:endParaRPr lang="zh-CN" altLang="en-US"/>
        </a:p>
      </dgm:t>
    </dgm:pt>
    <dgm:pt modelId="{27569204-21F0-B747-BB02-3E612F7FF83C}">
      <dgm:prSet phldrT="[文本]" custT="1"/>
      <dgm:spPr/>
      <dgm:t>
        <a:bodyPr/>
        <a:lstStyle/>
        <a:p>
          <a:r>
            <a:rPr lang="zh-CN" altLang="en-US" sz="1600" b="1" dirty="0"/>
            <a:t>信息抽取</a:t>
          </a:r>
        </a:p>
      </dgm:t>
    </dgm:pt>
    <dgm:pt modelId="{E89ABC9B-D73D-9A49-BA2D-F757AFA85F91}" type="parTrans" cxnId="{448C0FD1-A086-2A45-8FB0-9149938F7AFD}">
      <dgm:prSet/>
      <dgm:spPr/>
      <dgm:t>
        <a:bodyPr/>
        <a:lstStyle/>
        <a:p>
          <a:endParaRPr lang="zh-CN" altLang="en-US"/>
        </a:p>
      </dgm:t>
    </dgm:pt>
    <dgm:pt modelId="{98B610E3-1332-2342-B03E-61DBA02F6380}" type="sibTrans" cxnId="{448C0FD1-A086-2A45-8FB0-9149938F7AFD}">
      <dgm:prSet/>
      <dgm:spPr/>
      <dgm:t>
        <a:bodyPr/>
        <a:lstStyle/>
        <a:p>
          <a:endParaRPr lang="zh-CN" altLang="en-US"/>
        </a:p>
      </dgm:t>
    </dgm:pt>
    <dgm:pt modelId="{07A74C55-1057-434F-9B5E-634E9CCF4340}">
      <dgm:prSet phldrT="[文本]" custT="1"/>
      <dgm:spPr/>
      <dgm:t>
        <a:bodyPr/>
        <a:lstStyle/>
        <a:p>
          <a:r>
            <a:rPr lang="zh-CN" altLang="en-US" sz="1600" dirty="0"/>
            <a:t>套餐实体识别</a:t>
          </a:r>
        </a:p>
      </dgm:t>
    </dgm:pt>
    <dgm:pt modelId="{BDE00BD4-46C9-8144-AC7A-5AEEA981D638}" type="parTrans" cxnId="{C706DDA8-0E6E-A043-9C08-7B83E01FF8BF}">
      <dgm:prSet/>
      <dgm:spPr/>
      <dgm:t>
        <a:bodyPr/>
        <a:lstStyle/>
        <a:p>
          <a:endParaRPr lang="zh-CN" altLang="en-US"/>
        </a:p>
      </dgm:t>
    </dgm:pt>
    <dgm:pt modelId="{4284925F-FF35-CF40-A680-719B8FB1B039}" type="sibTrans" cxnId="{C706DDA8-0E6E-A043-9C08-7B83E01FF8BF}">
      <dgm:prSet/>
      <dgm:spPr/>
      <dgm:t>
        <a:bodyPr/>
        <a:lstStyle/>
        <a:p>
          <a:endParaRPr lang="zh-CN" altLang="en-US"/>
        </a:p>
      </dgm:t>
    </dgm:pt>
    <dgm:pt modelId="{A400CBBA-6BAE-DB46-8F89-E74F86EBA552}">
      <dgm:prSet phldrT="[文本]" custT="1"/>
      <dgm:spPr/>
      <dgm:t>
        <a:bodyPr/>
        <a:lstStyle/>
        <a:p>
          <a:r>
            <a:rPr lang="zh-CN" altLang="en-US" sz="1600" dirty="0"/>
            <a:t>套餐属性抽取</a:t>
          </a:r>
        </a:p>
      </dgm:t>
    </dgm:pt>
    <dgm:pt modelId="{132B3946-2F7D-5846-AAED-1A0620CA2DB3}" type="parTrans" cxnId="{C9F1310E-4580-994A-AAB6-EFF012BC244E}">
      <dgm:prSet/>
      <dgm:spPr/>
      <dgm:t>
        <a:bodyPr/>
        <a:lstStyle/>
        <a:p>
          <a:endParaRPr lang="zh-CN" altLang="en-US"/>
        </a:p>
      </dgm:t>
    </dgm:pt>
    <dgm:pt modelId="{814ABB6D-43BC-E34D-B64A-BB7D746315A0}" type="sibTrans" cxnId="{C9F1310E-4580-994A-AAB6-EFF012BC244E}">
      <dgm:prSet/>
      <dgm:spPr/>
      <dgm:t>
        <a:bodyPr/>
        <a:lstStyle/>
        <a:p>
          <a:endParaRPr lang="zh-CN" altLang="en-US"/>
        </a:p>
      </dgm:t>
    </dgm:pt>
    <dgm:pt modelId="{7957152A-A367-6142-9D66-C549E89731FC}">
      <dgm:prSet phldrT="[文本]" custT="1"/>
      <dgm:spPr/>
      <dgm:t>
        <a:bodyPr/>
        <a:lstStyle/>
        <a:p>
          <a:r>
            <a:rPr lang="zh-CN" altLang="en-US" sz="1600" b="1" dirty="0"/>
            <a:t>知识问答</a:t>
          </a:r>
        </a:p>
      </dgm:t>
    </dgm:pt>
    <dgm:pt modelId="{A6407FB1-B809-C843-A277-8643DFDEFF46}" type="parTrans" cxnId="{A978667D-A302-8544-9903-27C7D1C6393F}">
      <dgm:prSet/>
      <dgm:spPr/>
      <dgm:t>
        <a:bodyPr/>
        <a:lstStyle/>
        <a:p>
          <a:endParaRPr lang="zh-CN" altLang="en-US"/>
        </a:p>
      </dgm:t>
    </dgm:pt>
    <dgm:pt modelId="{CC85DA31-9B32-CE45-99DB-98CBB3AC81DC}" type="sibTrans" cxnId="{A978667D-A302-8544-9903-27C7D1C6393F}">
      <dgm:prSet/>
      <dgm:spPr/>
      <dgm:t>
        <a:bodyPr/>
        <a:lstStyle/>
        <a:p>
          <a:endParaRPr lang="zh-CN" altLang="en-US"/>
        </a:p>
      </dgm:t>
    </dgm:pt>
    <dgm:pt modelId="{2C40EA00-3C0C-3147-AB68-923BC8A019E4}">
      <dgm:prSet phldrT="[文本]" custT="1"/>
      <dgm:spPr/>
      <dgm:t>
        <a:bodyPr/>
        <a:lstStyle/>
        <a:p>
          <a:r>
            <a:rPr lang="zh-CN" altLang="en-US" sz="1600" b="1" dirty="0"/>
            <a:t>开放域问答</a:t>
          </a:r>
        </a:p>
      </dgm:t>
    </dgm:pt>
    <dgm:pt modelId="{4E289734-3B59-1248-B12C-B0B8248E66E9}" type="parTrans" cxnId="{E58BAAE6-B5D2-8B45-B8D8-D52EB5A418A5}">
      <dgm:prSet/>
      <dgm:spPr/>
      <dgm:t>
        <a:bodyPr/>
        <a:lstStyle/>
        <a:p>
          <a:endParaRPr lang="zh-CN" altLang="en-US"/>
        </a:p>
      </dgm:t>
    </dgm:pt>
    <dgm:pt modelId="{AAF4D9B4-1E17-DA43-82B9-1DF86AC9496D}" type="sibTrans" cxnId="{E58BAAE6-B5D2-8B45-B8D8-D52EB5A418A5}">
      <dgm:prSet/>
      <dgm:spPr/>
      <dgm:t>
        <a:bodyPr/>
        <a:lstStyle/>
        <a:p>
          <a:endParaRPr lang="zh-CN" altLang="en-US"/>
        </a:p>
      </dgm:t>
    </dgm:pt>
    <dgm:pt modelId="{99487E28-5253-EE46-B71A-31DAAC245E3A}">
      <dgm:prSet/>
      <dgm:spPr/>
      <dgm:t>
        <a:bodyPr/>
        <a:lstStyle/>
        <a:p>
          <a:r>
            <a:rPr lang="zh-CN" altLang="en-US" sz="1400" dirty="0"/>
            <a:t>网络告警类型</a:t>
          </a:r>
        </a:p>
      </dgm:t>
    </dgm:pt>
    <dgm:pt modelId="{A2FA4C5D-43F4-E545-86CC-93DC48C1FE81}" type="parTrans" cxnId="{25327D06-11E7-664B-AF88-D5BB0469B73A}">
      <dgm:prSet/>
      <dgm:spPr/>
      <dgm:t>
        <a:bodyPr/>
        <a:lstStyle/>
        <a:p>
          <a:endParaRPr lang="zh-CN" altLang="en-US"/>
        </a:p>
      </dgm:t>
    </dgm:pt>
    <dgm:pt modelId="{62955970-F4A4-D749-8BC0-1E5A80BB2F10}" type="sibTrans" cxnId="{25327D06-11E7-664B-AF88-D5BB0469B73A}">
      <dgm:prSet/>
      <dgm:spPr/>
      <dgm:t>
        <a:bodyPr/>
        <a:lstStyle/>
        <a:p>
          <a:endParaRPr lang="zh-CN" altLang="en-US"/>
        </a:p>
      </dgm:t>
    </dgm:pt>
    <dgm:pt modelId="{76F543EE-ABC9-8E47-8B24-39C777B4ED49}">
      <dgm:prSet/>
      <dgm:spPr/>
      <dgm:t>
        <a:bodyPr/>
        <a:lstStyle/>
        <a:p>
          <a:r>
            <a:rPr lang="zh-CN" altLang="en-US" sz="1400" dirty="0"/>
            <a:t>网络告警等级</a:t>
          </a:r>
        </a:p>
      </dgm:t>
    </dgm:pt>
    <dgm:pt modelId="{368112F8-37AA-FB48-8681-433B93C172F1}" type="parTrans" cxnId="{E5F87A72-3159-1341-B0F7-11A068DC220A}">
      <dgm:prSet/>
      <dgm:spPr/>
      <dgm:t>
        <a:bodyPr/>
        <a:lstStyle/>
        <a:p>
          <a:endParaRPr lang="zh-CN" altLang="en-US"/>
        </a:p>
      </dgm:t>
    </dgm:pt>
    <dgm:pt modelId="{418A1E26-F346-044A-BF4F-9373EC9D67E9}" type="sibTrans" cxnId="{E5F87A72-3159-1341-B0F7-11A068DC220A}">
      <dgm:prSet/>
      <dgm:spPr/>
      <dgm:t>
        <a:bodyPr/>
        <a:lstStyle/>
        <a:p>
          <a:endParaRPr lang="zh-CN" altLang="en-US"/>
        </a:p>
      </dgm:t>
    </dgm:pt>
    <dgm:pt modelId="{4415DA6D-2F7D-CE46-A4BA-7848447D7448}">
      <dgm:prSet/>
      <dgm:spPr/>
      <dgm:t>
        <a:bodyPr/>
        <a:lstStyle/>
        <a:p>
          <a:r>
            <a:rPr lang="en-US" altLang="zh-CN" sz="1400" dirty="0"/>
            <a:t>…</a:t>
          </a:r>
          <a:endParaRPr lang="zh-CN" altLang="en-US" sz="1400" dirty="0"/>
        </a:p>
      </dgm:t>
    </dgm:pt>
    <dgm:pt modelId="{31691FDA-43CE-9040-B9ED-3F0CE198F120}" type="parTrans" cxnId="{DDC484C8-BFFB-574D-84F3-3E27E0FE06D7}">
      <dgm:prSet/>
      <dgm:spPr/>
      <dgm:t>
        <a:bodyPr/>
        <a:lstStyle/>
        <a:p>
          <a:endParaRPr lang="zh-CN" altLang="en-US"/>
        </a:p>
      </dgm:t>
    </dgm:pt>
    <dgm:pt modelId="{E3F9E4FC-8616-FA44-B55E-021B135FF199}" type="sibTrans" cxnId="{DDC484C8-BFFB-574D-84F3-3E27E0FE06D7}">
      <dgm:prSet/>
      <dgm:spPr/>
      <dgm:t>
        <a:bodyPr/>
        <a:lstStyle/>
        <a:p>
          <a:endParaRPr lang="zh-CN" altLang="en-US"/>
        </a:p>
      </dgm:t>
    </dgm:pt>
    <dgm:pt modelId="{A01E4CA3-2DC6-6B46-95AE-A5C2D8C0775E}">
      <dgm:prSet custT="1"/>
      <dgm:spPr/>
      <dgm:t>
        <a:bodyPr/>
        <a:lstStyle/>
        <a:p>
          <a:r>
            <a:rPr lang="zh-CN" altLang="en-US" sz="1600" b="1" dirty="0"/>
            <a:t>信息抽取</a:t>
          </a:r>
        </a:p>
      </dgm:t>
    </dgm:pt>
    <dgm:pt modelId="{C834A339-EB83-524B-ADEE-569F8D395628}" type="parTrans" cxnId="{FBC3E9EB-D431-8C4C-A36A-4FC82CD19C31}">
      <dgm:prSet/>
      <dgm:spPr/>
      <dgm:t>
        <a:bodyPr/>
        <a:lstStyle/>
        <a:p>
          <a:endParaRPr lang="zh-CN" altLang="en-US"/>
        </a:p>
      </dgm:t>
    </dgm:pt>
    <dgm:pt modelId="{5B970ADB-EA70-D045-80A6-53621208D60B}" type="sibTrans" cxnId="{FBC3E9EB-D431-8C4C-A36A-4FC82CD19C31}">
      <dgm:prSet/>
      <dgm:spPr/>
      <dgm:t>
        <a:bodyPr/>
        <a:lstStyle/>
        <a:p>
          <a:endParaRPr lang="zh-CN" altLang="en-US"/>
        </a:p>
      </dgm:t>
    </dgm:pt>
    <dgm:pt modelId="{090E1EF2-BBD7-1448-9F23-52D337F7E685}">
      <dgm:prSet/>
      <dgm:spPr/>
      <dgm:t>
        <a:bodyPr/>
        <a:lstStyle/>
        <a:p>
          <a:r>
            <a:rPr lang="zh-CN" altLang="en-US" sz="1400" dirty="0"/>
            <a:t>故障事件抽取</a:t>
          </a:r>
        </a:p>
      </dgm:t>
    </dgm:pt>
    <dgm:pt modelId="{CD3A09CE-232A-EA4A-BFB0-CFDEA74B38C3}" type="parTrans" cxnId="{0D6D7FC8-BFFE-DE44-90D9-5FBBD28BDAA7}">
      <dgm:prSet/>
      <dgm:spPr/>
      <dgm:t>
        <a:bodyPr/>
        <a:lstStyle/>
        <a:p>
          <a:endParaRPr lang="zh-CN" altLang="en-US"/>
        </a:p>
      </dgm:t>
    </dgm:pt>
    <dgm:pt modelId="{69F19A85-971B-F541-855C-F7F2AE4E74AD}" type="sibTrans" cxnId="{0D6D7FC8-BFFE-DE44-90D9-5FBBD28BDAA7}">
      <dgm:prSet/>
      <dgm:spPr/>
      <dgm:t>
        <a:bodyPr/>
        <a:lstStyle/>
        <a:p>
          <a:endParaRPr lang="zh-CN" altLang="en-US"/>
        </a:p>
      </dgm:t>
    </dgm:pt>
    <dgm:pt modelId="{E8E6882D-1362-DE4E-BB09-1535D3A8D86E}">
      <dgm:prSet/>
      <dgm:spPr/>
      <dgm:t>
        <a:bodyPr/>
        <a:lstStyle/>
        <a:p>
          <a:r>
            <a:rPr lang="zh-CN" altLang="en-US" sz="1400" dirty="0"/>
            <a:t>故障三元组抽取</a:t>
          </a:r>
        </a:p>
      </dgm:t>
    </dgm:pt>
    <dgm:pt modelId="{7B7B4041-D3BB-6E43-A526-408A3008286D}" type="parTrans" cxnId="{B6C5E877-2F57-F640-B032-9C242ACEA5A8}">
      <dgm:prSet/>
      <dgm:spPr/>
      <dgm:t>
        <a:bodyPr/>
        <a:lstStyle/>
        <a:p>
          <a:endParaRPr lang="zh-CN" altLang="en-US"/>
        </a:p>
      </dgm:t>
    </dgm:pt>
    <dgm:pt modelId="{8B40D0E0-1D9C-AF4F-AF10-125A1D8F3C20}" type="sibTrans" cxnId="{B6C5E877-2F57-F640-B032-9C242ACEA5A8}">
      <dgm:prSet/>
      <dgm:spPr/>
      <dgm:t>
        <a:bodyPr/>
        <a:lstStyle/>
        <a:p>
          <a:endParaRPr lang="zh-CN" altLang="en-US"/>
        </a:p>
      </dgm:t>
    </dgm:pt>
    <dgm:pt modelId="{6AB0C37D-346E-5847-9C0A-018FAC8CE91C}">
      <dgm:prSet custT="1"/>
      <dgm:spPr/>
      <dgm:t>
        <a:bodyPr/>
        <a:lstStyle/>
        <a:p>
          <a:r>
            <a:rPr lang="zh-CN" altLang="en-US" sz="1600" b="1" dirty="0"/>
            <a:t>知识问答</a:t>
          </a:r>
        </a:p>
      </dgm:t>
    </dgm:pt>
    <dgm:pt modelId="{9759A6BF-4C12-ED44-BC11-B319315228E4}" type="parTrans" cxnId="{2D1982F8-06B2-6744-B4F0-C36297932F19}">
      <dgm:prSet/>
      <dgm:spPr/>
      <dgm:t>
        <a:bodyPr/>
        <a:lstStyle/>
        <a:p>
          <a:endParaRPr lang="zh-CN" altLang="en-US"/>
        </a:p>
      </dgm:t>
    </dgm:pt>
    <dgm:pt modelId="{B5B0A5E8-B562-9746-93A9-1E7128BA8D0A}" type="sibTrans" cxnId="{2D1982F8-06B2-6744-B4F0-C36297932F19}">
      <dgm:prSet/>
      <dgm:spPr/>
      <dgm:t>
        <a:bodyPr/>
        <a:lstStyle/>
        <a:p>
          <a:endParaRPr lang="zh-CN" altLang="en-US"/>
        </a:p>
      </dgm:t>
    </dgm:pt>
    <dgm:pt modelId="{0FD3CFA7-FC9E-B748-B0B9-FE985E5CA054}">
      <dgm:prSet custT="1"/>
      <dgm:spPr/>
      <dgm:t>
        <a:bodyPr/>
        <a:lstStyle/>
        <a:p>
          <a:r>
            <a:rPr lang="zh-CN" altLang="en-US" sz="1600" b="1" dirty="0"/>
            <a:t>开放域问答</a:t>
          </a:r>
        </a:p>
      </dgm:t>
    </dgm:pt>
    <dgm:pt modelId="{B064613B-854A-CE40-92D1-83B7D86AA4E3}" type="parTrans" cxnId="{1BE24D23-9884-E745-9D51-FCCA868C5D4A}">
      <dgm:prSet/>
      <dgm:spPr/>
      <dgm:t>
        <a:bodyPr/>
        <a:lstStyle/>
        <a:p>
          <a:endParaRPr lang="zh-CN" altLang="en-US"/>
        </a:p>
      </dgm:t>
    </dgm:pt>
    <dgm:pt modelId="{16BC0726-AF21-E545-AD0F-73901FB93B75}" type="sibTrans" cxnId="{1BE24D23-9884-E745-9D51-FCCA868C5D4A}">
      <dgm:prSet/>
      <dgm:spPr/>
      <dgm:t>
        <a:bodyPr/>
        <a:lstStyle/>
        <a:p>
          <a:endParaRPr lang="zh-CN" altLang="en-US"/>
        </a:p>
      </dgm:t>
    </dgm:pt>
    <dgm:pt modelId="{0C57FE74-E4EC-1D46-8564-8908B7DECF20}">
      <dgm:prSet/>
      <dgm:spPr/>
      <dgm:t>
        <a:bodyPr/>
        <a:lstStyle/>
        <a:p>
          <a:r>
            <a:rPr lang="zh-CN" altLang="en-US" sz="1500" dirty="0"/>
            <a:t>工单环节预测</a:t>
          </a:r>
        </a:p>
      </dgm:t>
    </dgm:pt>
    <dgm:pt modelId="{54D36E2A-4110-994F-A008-8093E10BC829}" type="parTrans" cxnId="{4DABE3BE-78A2-C24D-AC5F-9FE9BB124E59}">
      <dgm:prSet/>
      <dgm:spPr/>
      <dgm:t>
        <a:bodyPr/>
        <a:lstStyle/>
        <a:p>
          <a:endParaRPr lang="zh-CN" altLang="en-US"/>
        </a:p>
      </dgm:t>
    </dgm:pt>
    <dgm:pt modelId="{063B5EAB-F583-8648-AEA2-B2858A906FFB}" type="sibTrans" cxnId="{4DABE3BE-78A2-C24D-AC5F-9FE9BB124E59}">
      <dgm:prSet/>
      <dgm:spPr/>
      <dgm:t>
        <a:bodyPr/>
        <a:lstStyle/>
        <a:p>
          <a:endParaRPr lang="zh-CN" altLang="en-US"/>
        </a:p>
      </dgm:t>
    </dgm:pt>
    <dgm:pt modelId="{E7B252FA-F5C1-CD49-8A25-03746EB9E2C9}">
      <dgm:prSet/>
      <dgm:spPr/>
      <dgm:t>
        <a:bodyPr/>
        <a:lstStyle/>
        <a:p>
          <a:r>
            <a:rPr lang="en-US" altLang="zh-CN" sz="1500" dirty="0"/>
            <a:t>…</a:t>
          </a:r>
          <a:endParaRPr lang="zh-CN" altLang="en-US" sz="1500" dirty="0"/>
        </a:p>
      </dgm:t>
    </dgm:pt>
    <dgm:pt modelId="{E718A2C8-AA93-4D47-B5D2-D76C1C50AEDC}" type="parTrans" cxnId="{F67E5B36-7A0F-7544-B4BB-F66CA6F45B48}">
      <dgm:prSet/>
      <dgm:spPr/>
      <dgm:t>
        <a:bodyPr/>
        <a:lstStyle/>
        <a:p>
          <a:endParaRPr lang="zh-CN" altLang="en-US"/>
        </a:p>
      </dgm:t>
    </dgm:pt>
    <dgm:pt modelId="{CC575CAC-66EA-2249-8183-4FFB0C972E93}" type="sibTrans" cxnId="{F67E5B36-7A0F-7544-B4BB-F66CA6F45B48}">
      <dgm:prSet/>
      <dgm:spPr/>
      <dgm:t>
        <a:bodyPr/>
        <a:lstStyle/>
        <a:p>
          <a:endParaRPr lang="zh-CN" altLang="en-US"/>
        </a:p>
      </dgm:t>
    </dgm:pt>
    <dgm:pt modelId="{5D2F3E4F-9605-CC44-BA7F-F6FA01ED75F5}">
      <dgm:prSet custT="1"/>
      <dgm:spPr/>
      <dgm:t>
        <a:bodyPr/>
        <a:lstStyle/>
        <a:p>
          <a:r>
            <a:rPr lang="zh-CN" altLang="en-US" sz="1600" b="1" dirty="0"/>
            <a:t>信息抽取</a:t>
          </a:r>
        </a:p>
      </dgm:t>
    </dgm:pt>
    <dgm:pt modelId="{9842FE8D-9C00-414C-BD10-782AD65AEC45}" type="parTrans" cxnId="{D310CADF-7540-A144-BA5E-97F8EFD8192B}">
      <dgm:prSet/>
      <dgm:spPr/>
      <dgm:t>
        <a:bodyPr/>
        <a:lstStyle/>
        <a:p>
          <a:endParaRPr lang="zh-CN" altLang="en-US"/>
        </a:p>
      </dgm:t>
    </dgm:pt>
    <dgm:pt modelId="{9737F56E-230D-C94C-8417-47E5370ECB30}" type="sibTrans" cxnId="{D310CADF-7540-A144-BA5E-97F8EFD8192B}">
      <dgm:prSet/>
      <dgm:spPr/>
      <dgm:t>
        <a:bodyPr/>
        <a:lstStyle/>
        <a:p>
          <a:endParaRPr lang="zh-CN" altLang="en-US"/>
        </a:p>
      </dgm:t>
    </dgm:pt>
    <dgm:pt modelId="{3C4495FF-E9BE-514F-A819-489544712895}">
      <dgm:prSet/>
      <dgm:spPr/>
      <dgm:t>
        <a:bodyPr/>
        <a:lstStyle/>
        <a:p>
          <a:r>
            <a:rPr lang="zh-CN" altLang="en-US" sz="1500" dirty="0"/>
            <a:t>装维地址分级</a:t>
          </a:r>
        </a:p>
      </dgm:t>
    </dgm:pt>
    <dgm:pt modelId="{28CE6746-ECC0-FD45-AB6E-527934A22C6F}" type="parTrans" cxnId="{0CA12A0C-0815-974B-84FF-381307183291}">
      <dgm:prSet/>
      <dgm:spPr/>
      <dgm:t>
        <a:bodyPr/>
        <a:lstStyle/>
        <a:p>
          <a:endParaRPr lang="zh-CN" altLang="en-US"/>
        </a:p>
      </dgm:t>
    </dgm:pt>
    <dgm:pt modelId="{71AA7054-DCCD-ED44-8EE8-FED21474B341}" type="sibTrans" cxnId="{0CA12A0C-0815-974B-84FF-381307183291}">
      <dgm:prSet/>
      <dgm:spPr/>
      <dgm:t>
        <a:bodyPr/>
        <a:lstStyle/>
        <a:p>
          <a:endParaRPr lang="zh-CN" altLang="en-US"/>
        </a:p>
      </dgm:t>
    </dgm:pt>
    <dgm:pt modelId="{E26F2858-EF17-AD4F-9BC9-AE33BD319672}">
      <dgm:prSet/>
      <dgm:spPr/>
      <dgm:t>
        <a:bodyPr/>
        <a:lstStyle/>
        <a:p>
          <a:r>
            <a:rPr lang="en-US" altLang="zh-CN" sz="1500" dirty="0"/>
            <a:t>…</a:t>
          </a:r>
          <a:endParaRPr lang="zh-CN" altLang="en-US" sz="1500" dirty="0"/>
        </a:p>
      </dgm:t>
    </dgm:pt>
    <dgm:pt modelId="{D634CB53-A1FB-9546-A4EE-4168ACCE3BEE}" type="parTrans" cxnId="{86FBCBA4-485F-9F4D-B583-274D3C3C8F3B}">
      <dgm:prSet/>
      <dgm:spPr/>
      <dgm:t>
        <a:bodyPr/>
        <a:lstStyle/>
        <a:p>
          <a:endParaRPr lang="zh-CN" altLang="en-US"/>
        </a:p>
      </dgm:t>
    </dgm:pt>
    <dgm:pt modelId="{9017650D-5A7E-E045-9739-8041D85F0EFA}" type="sibTrans" cxnId="{86FBCBA4-485F-9F4D-B583-274D3C3C8F3B}">
      <dgm:prSet/>
      <dgm:spPr/>
      <dgm:t>
        <a:bodyPr/>
        <a:lstStyle/>
        <a:p>
          <a:endParaRPr lang="zh-CN" altLang="en-US"/>
        </a:p>
      </dgm:t>
    </dgm:pt>
    <dgm:pt modelId="{E6EBBF45-6953-E949-8D05-79565DC1E49E}">
      <dgm:prSet custT="1"/>
      <dgm:spPr/>
      <dgm:t>
        <a:bodyPr/>
        <a:lstStyle/>
        <a:p>
          <a:r>
            <a:rPr lang="zh-CN" altLang="en-US" sz="1600" b="1" dirty="0"/>
            <a:t>知识问答</a:t>
          </a:r>
        </a:p>
      </dgm:t>
    </dgm:pt>
    <dgm:pt modelId="{27399EE8-5822-B440-B25C-DDC8C72644AD}" type="parTrans" cxnId="{CE510341-8E5C-F448-8DC4-CD16783A3A49}">
      <dgm:prSet/>
      <dgm:spPr/>
      <dgm:t>
        <a:bodyPr/>
        <a:lstStyle/>
        <a:p>
          <a:endParaRPr lang="zh-CN" altLang="en-US"/>
        </a:p>
      </dgm:t>
    </dgm:pt>
    <dgm:pt modelId="{6938A15A-10AD-3542-B2FD-40E13B898324}" type="sibTrans" cxnId="{CE510341-8E5C-F448-8DC4-CD16783A3A49}">
      <dgm:prSet/>
      <dgm:spPr/>
      <dgm:t>
        <a:bodyPr/>
        <a:lstStyle/>
        <a:p>
          <a:endParaRPr lang="zh-CN" altLang="en-US"/>
        </a:p>
      </dgm:t>
    </dgm:pt>
    <dgm:pt modelId="{9A62275A-1630-EA45-991E-7621ED9C1030}">
      <dgm:prSet custT="1"/>
      <dgm:spPr/>
      <dgm:t>
        <a:bodyPr/>
        <a:lstStyle/>
        <a:p>
          <a:r>
            <a:rPr lang="zh-CN" altLang="en-US" sz="1600" b="1" dirty="0"/>
            <a:t>开放域问答</a:t>
          </a:r>
        </a:p>
      </dgm:t>
    </dgm:pt>
    <dgm:pt modelId="{DC8E04F3-C71D-5C4F-90FD-6C9BBAAE943B}" type="parTrans" cxnId="{D0F165AD-1A2E-4147-B22D-965762CFEA8D}">
      <dgm:prSet/>
      <dgm:spPr/>
      <dgm:t>
        <a:bodyPr/>
        <a:lstStyle/>
        <a:p>
          <a:endParaRPr lang="zh-CN" altLang="en-US"/>
        </a:p>
      </dgm:t>
    </dgm:pt>
    <dgm:pt modelId="{13628097-1234-A340-BC38-7B4786CC3F04}" type="sibTrans" cxnId="{D0F165AD-1A2E-4147-B22D-965762CFEA8D}">
      <dgm:prSet/>
      <dgm:spPr/>
      <dgm:t>
        <a:bodyPr/>
        <a:lstStyle/>
        <a:p>
          <a:endParaRPr lang="zh-CN" altLang="en-US"/>
        </a:p>
      </dgm:t>
    </dgm:pt>
    <dgm:pt modelId="{5B874EC8-E6C4-0946-919D-04450705069B}">
      <dgm:prSet/>
      <dgm:spPr/>
      <dgm:t>
        <a:bodyPr/>
        <a:lstStyle/>
        <a:p>
          <a:r>
            <a:rPr lang="zh-CN" altLang="en-US" sz="1500" dirty="0"/>
            <a:t>装维工单分类</a:t>
          </a:r>
        </a:p>
      </dgm:t>
    </dgm:pt>
    <dgm:pt modelId="{1255BF5F-832D-7349-A4F4-79E0E8CA1ED0}" type="parTrans" cxnId="{184C56FE-0280-4548-87A3-AA29445558CF}">
      <dgm:prSet/>
      <dgm:spPr/>
      <dgm:t>
        <a:bodyPr/>
        <a:lstStyle/>
        <a:p>
          <a:endParaRPr lang="zh-CN" altLang="en-US"/>
        </a:p>
      </dgm:t>
    </dgm:pt>
    <dgm:pt modelId="{B3D6C04E-EBAB-4E47-9A3F-4E9E96CA71A5}" type="sibTrans" cxnId="{184C56FE-0280-4548-87A3-AA29445558CF}">
      <dgm:prSet/>
      <dgm:spPr/>
      <dgm:t>
        <a:bodyPr/>
        <a:lstStyle/>
        <a:p>
          <a:endParaRPr lang="zh-CN" altLang="en-US"/>
        </a:p>
      </dgm:t>
    </dgm:pt>
    <dgm:pt modelId="{5D8AD1DE-9F3C-C248-AF6E-546B17002CC4}">
      <dgm:prSet/>
      <dgm:spPr/>
      <dgm:t>
        <a:bodyPr/>
        <a:lstStyle/>
        <a:p>
          <a:r>
            <a:rPr lang="en-US" altLang="zh-CN" sz="1500" b="1" dirty="0"/>
            <a:t>…</a:t>
          </a:r>
          <a:endParaRPr lang="zh-CN" altLang="en-US" sz="1500" b="1" dirty="0"/>
        </a:p>
      </dgm:t>
    </dgm:pt>
    <dgm:pt modelId="{726E6FBF-98FA-B74C-974C-EBF0E6661859}" type="parTrans" cxnId="{12307368-8554-C241-AB96-2BA8FE3A2863}">
      <dgm:prSet/>
      <dgm:spPr/>
      <dgm:t>
        <a:bodyPr/>
        <a:lstStyle/>
        <a:p>
          <a:endParaRPr lang="zh-CN" altLang="en-US"/>
        </a:p>
      </dgm:t>
    </dgm:pt>
    <dgm:pt modelId="{FDCC8DB8-57A2-5842-B712-8ECAF206EF6D}" type="sibTrans" cxnId="{12307368-8554-C241-AB96-2BA8FE3A2863}">
      <dgm:prSet/>
      <dgm:spPr/>
      <dgm:t>
        <a:bodyPr/>
        <a:lstStyle/>
        <a:p>
          <a:endParaRPr lang="zh-CN" altLang="en-US"/>
        </a:p>
      </dgm:t>
    </dgm:pt>
    <dgm:pt modelId="{6D0AA36E-7975-A945-9873-342E7AA5655B}">
      <dgm:prSet/>
      <dgm:spPr/>
      <dgm:t>
        <a:bodyPr/>
        <a:lstStyle/>
        <a:p>
          <a:r>
            <a:rPr lang="en-US" altLang="zh-CN" sz="1500" b="1" dirty="0"/>
            <a:t>…</a:t>
          </a:r>
          <a:endParaRPr lang="zh-CN" altLang="en-US" sz="1500" b="1" dirty="0"/>
        </a:p>
      </dgm:t>
    </dgm:pt>
    <dgm:pt modelId="{3A0BD88F-D106-1B4E-8AEB-F1528CD86B1F}" type="parTrans" cxnId="{5434E27F-5291-F847-A749-58BA8BC8C52F}">
      <dgm:prSet/>
      <dgm:spPr/>
      <dgm:t>
        <a:bodyPr/>
        <a:lstStyle/>
        <a:p>
          <a:endParaRPr lang="zh-CN" altLang="en-US"/>
        </a:p>
      </dgm:t>
    </dgm:pt>
    <dgm:pt modelId="{68992336-1883-514B-89FD-85BFB62A789E}" type="sibTrans" cxnId="{5434E27F-5291-F847-A749-58BA8BC8C52F}">
      <dgm:prSet/>
      <dgm:spPr/>
      <dgm:t>
        <a:bodyPr/>
        <a:lstStyle/>
        <a:p>
          <a:endParaRPr lang="zh-CN" altLang="en-US"/>
        </a:p>
      </dgm:t>
    </dgm:pt>
    <dgm:pt modelId="{AB05B492-2065-4949-B786-5F7F771991EE}">
      <dgm:prSet/>
      <dgm:spPr/>
      <dgm:t>
        <a:bodyPr/>
        <a:lstStyle/>
        <a:p>
          <a:r>
            <a:rPr lang="en-US" altLang="zh-CN" sz="1400" b="1" dirty="0"/>
            <a:t>…</a:t>
          </a:r>
          <a:endParaRPr lang="zh-CN" altLang="en-US" sz="1400" b="1" dirty="0"/>
        </a:p>
      </dgm:t>
    </dgm:pt>
    <dgm:pt modelId="{171820A6-E627-A64A-82D7-12EE421449CA}" type="parTrans" cxnId="{C23C4249-46F2-724D-B68E-0586BFEEC620}">
      <dgm:prSet/>
      <dgm:spPr/>
      <dgm:t>
        <a:bodyPr/>
        <a:lstStyle/>
        <a:p>
          <a:endParaRPr lang="zh-CN" altLang="en-US"/>
        </a:p>
      </dgm:t>
    </dgm:pt>
    <dgm:pt modelId="{35856EB3-2D0D-034A-9497-0EBEED75088C}" type="sibTrans" cxnId="{C23C4249-46F2-724D-B68E-0586BFEEC620}">
      <dgm:prSet/>
      <dgm:spPr/>
      <dgm:t>
        <a:bodyPr/>
        <a:lstStyle/>
        <a:p>
          <a:endParaRPr lang="zh-CN" altLang="en-US"/>
        </a:p>
      </dgm:t>
    </dgm:pt>
    <dgm:pt modelId="{741E2246-5FB5-124C-89C7-AC720EF1A3F6}">
      <dgm:prSet/>
      <dgm:spPr/>
      <dgm:t>
        <a:bodyPr/>
        <a:lstStyle/>
        <a:p>
          <a:r>
            <a:rPr lang="en-US" altLang="zh-CN" sz="1400" b="1" dirty="0"/>
            <a:t>…</a:t>
          </a:r>
          <a:endParaRPr lang="zh-CN" altLang="en-US" sz="1400" b="1" dirty="0"/>
        </a:p>
      </dgm:t>
    </dgm:pt>
    <dgm:pt modelId="{1D96300F-B130-294C-B5FD-1951AD4201B7}" type="parTrans" cxnId="{EA0763D5-2DB4-DC49-9D09-BB54CB299F9F}">
      <dgm:prSet/>
      <dgm:spPr/>
      <dgm:t>
        <a:bodyPr/>
        <a:lstStyle/>
        <a:p>
          <a:endParaRPr lang="zh-CN" altLang="en-US"/>
        </a:p>
      </dgm:t>
    </dgm:pt>
    <dgm:pt modelId="{12406A7B-5816-984D-83DA-E6A0E3EFF88C}" type="sibTrans" cxnId="{EA0763D5-2DB4-DC49-9D09-BB54CB299F9F}">
      <dgm:prSet/>
      <dgm:spPr/>
      <dgm:t>
        <a:bodyPr/>
        <a:lstStyle/>
        <a:p>
          <a:endParaRPr lang="zh-CN" altLang="en-US"/>
        </a:p>
      </dgm:t>
    </dgm:pt>
    <dgm:pt modelId="{13C4966A-7C1B-0842-9455-0BF35C77AF7C}">
      <dgm:prSet phldrT="[文本]" custT="1"/>
      <dgm:spPr/>
      <dgm:t>
        <a:bodyPr/>
        <a:lstStyle/>
        <a:p>
          <a:r>
            <a:rPr lang="en-US" altLang="zh-CN" sz="1600" b="1" dirty="0"/>
            <a:t>…</a:t>
          </a:r>
          <a:endParaRPr lang="zh-CN" altLang="en-US" sz="1600" b="1" dirty="0"/>
        </a:p>
      </dgm:t>
    </dgm:pt>
    <dgm:pt modelId="{4462539B-10F4-6A40-9C30-DD686879EE33}" type="parTrans" cxnId="{FBE506D8-5C68-D14D-9925-E7AF99F1EC74}">
      <dgm:prSet/>
      <dgm:spPr/>
      <dgm:t>
        <a:bodyPr/>
        <a:lstStyle/>
        <a:p>
          <a:endParaRPr lang="zh-CN" altLang="en-US"/>
        </a:p>
      </dgm:t>
    </dgm:pt>
    <dgm:pt modelId="{5E3082D6-68E3-E04C-966A-19F25CD63D47}" type="sibTrans" cxnId="{FBE506D8-5C68-D14D-9925-E7AF99F1EC74}">
      <dgm:prSet/>
      <dgm:spPr/>
      <dgm:t>
        <a:bodyPr/>
        <a:lstStyle/>
        <a:p>
          <a:endParaRPr lang="zh-CN" altLang="en-US"/>
        </a:p>
      </dgm:t>
    </dgm:pt>
    <dgm:pt modelId="{3D62BCCB-9994-DA44-A680-774F889D9E37}">
      <dgm:prSet phldrT="[文本]" custT="1"/>
      <dgm:spPr/>
      <dgm:t>
        <a:bodyPr/>
        <a:lstStyle/>
        <a:p>
          <a:r>
            <a:rPr lang="en-US" altLang="zh-CN" sz="1800" b="1" dirty="0"/>
            <a:t>…</a:t>
          </a:r>
          <a:endParaRPr lang="zh-CN" altLang="en-US" sz="1800" b="1" dirty="0"/>
        </a:p>
      </dgm:t>
    </dgm:pt>
    <dgm:pt modelId="{9067FF9F-3987-3C49-9593-155911F416C8}" type="parTrans" cxnId="{0DD0C786-8DB3-274A-AB62-CBD365ABA478}">
      <dgm:prSet/>
      <dgm:spPr/>
      <dgm:t>
        <a:bodyPr/>
        <a:lstStyle/>
        <a:p>
          <a:endParaRPr lang="zh-CN" altLang="en-US"/>
        </a:p>
      </dgm:t>
    </dgm:pt>
    <dgm:pt modelId="{F4F10500-B000-FB4C-B6DD-14B18821D9CF}" type="sibTrans" cxnId="{0DD0C786-8DB3-274A-AB62-CBD365ABA478}">
      <dgm:prSet/>
      <dgm:spPr/>
      <dgm:t>
        <a:bodyPr/>
        <a:lstStyle/>
        <a:p>
          <a:endParaRPr lang="zh-CN" altLang="en-US"/>
        </a:p>
      </dgm:t>
    </dgm:pt>
    <dgm:pt modelId="{A474F535-5B33-D84B-9999-3181A4E45A03}">
      <dgm:prSet/>
      <dgm:spPr/>
      <dgm:t>
        <a:bodyPr/>
        <a:lstStyle/>
        <a:p>
          <a:endParaRPr lang="zh-CN" altLang="en-US"/>
        </a:p>
      </dgm:t>
    </dgm:pt>
    <dgm:pt modelId="{E4DC390D-A043-0A43-92B3-F43C4C5A47CE}" type="parTrans" cxnId="{667FD539-F48E-4740-9639-5F1961B50252}">
      <dgm:prSet/>
      <dgm:spPr/>
      <dgm:t>
        <a:bodyPr/>
        <a:lstStyle/>
        <a:p>
          <a:endParaRPr lang="zh-CN" altLang="en-US"/>
        </a:p>
      </dgm:t>
    </dgm:pt>
    <dgm:pt modelId="{7C4C5576-B0FC-DD41-99C1-D99A91D902EF}" type="sibTrans" cxnId="{667FD539-F48E-4740-9639-5F1961B50252}">
      <dgm:prSet/>
      <dgm:spPr/>
      <dgm:t>
        <a:bodyPr/>
        <a:lstStyle/>
        <a:p>
          <a:endParaRPr lang="zh-CN" altLang="en-US"/>
        </a:p>
      </dgm:t>
    </dgm:pt>
    <dgm:pt modelId="{AFBA63DD-84B5-4840-8A45-2F54F1E42850}">
      <dgm:prSet/>
      <dgm:spPr/>
      <dgm:t>
        <a:bodyPr/>
        <a:lstStyle/>
        <a:p>
          <a:r>
            <a:rPr lang="zh-CN" altLang="en-US" b="1" dirty="0"/>
            <a:t>文本分类能力</a:t>
          </a:r>
          <a:endParaRPr lang="zh-CN" altLang="en-US" dirty="0"/>
        </a:p>
      </dgm:t>
    </dgm:pt>
    <dgm:pt modelId="{6F7DA5C6-DEEE-534B-9C6E-027A791EAA55}" type="parTrans" cxnId="{F75AA6DA-C2DD-0040-8808-F192AB6BDE17}">
      <dgm:prSet/>
      <dgm:spPr/>
      <dgm:t>
        <a:bodyPr/>
        <a:lstStyle/>
        <a:p>
          <a:endParaRPr lang="zh-CN" altLang="en-US"/>
        </a:p>
      </dgm:t>
    </dgm:pt>
    <dgm:pt modelId="{0EB90E76-4483-3E46-ACC9-B52853FECAA2}" type="sibTrans" cxnId="{F75AA6DA-C2DD-0040-8808-F192AB6BDE17}">
      <dgm:prSet/>
      <dgm:spPr/>
      <dgm:t>
        <a:bodyPr/>
        <a:lstStyle/>
        <a:p>
          <a:endParaRPr lang="zh-CN" altLang="en-US"/>
        </a:p>
      </dgm:t>
    </dgm:pt>
    <dgm:pt modelId="{139DE12C-E9AA-354C-89FE-FD893905818A}">
      <dgm:prSet/>
      <dgm:spPr/>
      <dgm:t>
        <a:bodyPr/>
        <a:lstStyle/>
        <a:p>
          <a:r>
            <a:rPr lang="zh-CN" altLang="en-US" dirty="0"/>
            <a:t>政务群众意图分类</a:t>
          </a:r>
        </a:p>
      </dgm:t>
    </dgm:pt>
    <dgm:pt modelId="{0076CBDD-9AE8-2747-AC7D-6154927AF62E}" type="parTrans" cxnId="{73447A85-8A64-E744-A364-2A3C0E16959E}">
      <dgm:prSet/>
      <dgm:spPr/>
      <dgm:t>
        <a:bodyPr/>
        <a:lstStyle/>
        <a:p>
          <a:endParaRPr lang="zh-CN" altLang="en-US"/>
        </a:p>
      </dgm:t>
    </dgm:pt>
    <dgm:pt modelId="{E5091156-DDE3-614D-9E8F-599C16A1DCCE}" type="sibTrans" cxnId="{73447A85-8A64-E744-A364-2A3C0E16959E}">
      <dgm:prSet/>
      <dgm:spPr/>
      <dgm:t>
        <a:bodyPr/>
        <a:lstStyle/>
        <a:p>
          <a:endParaRPr lang="zh-CN" altLang="en-US"/>
        </a:p>
      </dgm:t>
    </dgm:pt>
    <dgm:pt modelId="{D00E0F66-BAC2-8046-978E-73E4B97AFAB7}">
      <dgm:prSet/>
      <dgm:spPr/>
      <dgm:t>
        <a:bodyPr/>
        <a:lstStyle/>
        <a:p>
          <a:r>
            <a:rPr lang="en-US" altLang="zh-CN" dirty="0"/>
            <a:t>…</a:t>
          </a:r>
          <a:endParaRPr lang="zh-CN" altLang="en-US" dirty="0"/>
        </a:p>
      </dgm:t>
    </dgm:pt>
    <dgm:pt modelId="{C148470A-A31D-1F48-996E-9A83D98954EA}" type="parTrans" cxnId="{8F175E8B-7B5B-8241-818B-0E4EFC086DB1}">
      <dgm:prSet/>
      <dgm:spPr/>
      <dgm:t>
        <a:bodyPr/>
        <a:lstStyle/>
        <a:p>
          <a:endParaRPr lang="zh-CN" altLang="en-US"/>
        </a:p>
      </dgm:t>
    </dgm:pt>
    <dgm:pt modelId="{86951177-19FF-7344-9329-021703217800}" type="sibTrans" cxnId="{8F175E8B-7B5B-8241-818B-0E4EFC086DB1}">
      <dgm:prSet/>
      <dgm:spPr/>
      <dgm:t>
        <a:bodyPr/>
        <a:lstStyle/>
        <a:p>
          <a:endParaRPr lang="zh-CN" altLang="en-US"/>
        </a:p>
      </dgm:t>
    </dgm:pt>
    <dgm:pt modelId="{C20DDF6A-E7C4-D848-8C66-6F78749B032A}">
      <dgm:prSet/>
      <dgm:spPr/>
      <dgm:t>
        <a:bodyPr/>
        <a:lstStyle/>
        <a:p>
          <a:r>
            <a:rPr lang="zh-CN" altLang="en-US" b="1"/>
            <a:t>信息抽取</a:t>
          </a:r>
          <a:endParaRPr lang="zh-CN" altLang="en-US" b="1" dirty="0"/>
        </a:p>
      </dgm:t>
    </dgm:pt>
    <dgm:pt modelId="{44342102-FBD5-BC41-ADB2-7471D7676202}" type="parTrans" cxnId="{0BB97557-572A-D54A-A812-344BCF00AF6F}">
      <dgm:prSet/>
      <dgm:spPr/>
      <dgm:t>
        <a:bodyPr/>
        <a:lstStyle/>
        <a:p>
          <a:endParaRPr lang="zh-CN" altLang="en-US"/>
        </a:p>
      </dgm:t>
    </dgm:pt>
    <dgm:pt modelId="{1E63F1A8-DB25-8341-935D-C785CD3BB852}" type="sibTrans" cxnId="{0BB97557-572A-D54A-A812-344BCF00AF6F}">
      <dgm:prSet/>
      <dgm:spPr/>
      <dgm:t>
        <a:bodyPr/>
        <a:lstStyle/>
        <a:p>
          <a:endParaRPr lang="zh-CN" altLang="en-US"/>
        </a:p>
      </dgm:t>
    </dgm:pt>
    <dgm:pt modelId="{926507AD-070A-9045-B74C-E92D8DB397F5}">
      <dgm:prSet/>
      <dgm:spPr/>
      <dgm:t>
        <a:bodyPr/>
        <a:lstStyle/>
        <a:p>
          <a:r>
            <a:rPr lang="zh-CN" altLang="en-US" dirty="0"/>
            <a:t>天气预警信息抽取</a:t>
          </a:r>
        </a:p>
      </dgm:t>
    </dgm:pt>
    <dgm:pt modelId="{2EB6F3A9-0365-5741-938D-D9975D3EA4E2}" type="parTrans" cxnId="{0816BE7E-CAC3-264B-87C3-A365F6AA81BB}">
      <dgm:prSet/>
      <dgm:spPr/>
      <dgm:t>
        <a:bodyPr/>
        <a:lstStyle/>
        <a:p>
          <a:endParaRPr lang="zh-CN" altLang="en-US"/>
        </a:p>
      </dgm:t>
    </dgm:pt>
    <dgm:pt modelId="{C31A53D2-8690-A74C-AC2C-AE1FDCF44962}" type="sibTrans" cxnId="{0816BE7E-CAC3-264B-87C3-A365F6AA81BB}">
      <dgm:prSet/>
      <dgm:spPr/>
      <dgm:t>
        <a:bodyPr/>
        <a:lstStyle/>
        <a:p>
          <a:endParaRPr lang="zh-CN" altLang="en-US"/>
        </a:p>
      </dgm:t>
    </dgm:pt>
    <dgm:pt modelId="{33403CA4-3A32-FB4D-B402-791CF3FCE3F2}">
      <dgm:prSet/>
      <dgm:spPr/>
      <dgm:t>
        <a:bodyPr/>
        <a:lstStyle/>
        <a:p>
          <a:r>
            <a:rPr lang="zh-CN" altLang="en-US" dirty="0"/>
            <a:t>农业知识抽取</a:t>
          </a:r>
        </a:p>
      </dgm:t>
    </dgm:pt>
    <dgm:pt modelId="{71128B2F-01FA-6C44-BCC7-F994D95D71C3}" type="parTrans" cxnId="{BADA4919-190F-AF40-9062-E4E0E811750B}">
      <dgm:prSet/>
      <dgm:spPr/>
      <dgm:t>
        <a:bodyPr/>
        <a:lstStyle/>
        <a:p>
          <a:endParaRPr lang="zh-CN" altLang="en-US"/>
        </a:p>
      </dgm:t>
    </dgm:pt>
    <dgm:pt modelId="{FC8BA155-639C-9744-A7A4-3DE6EA5BCE99}" type="sibTrans" cxnId="{BADA4919-190F-AF40-9062-E4E0E811750B}">
      <dgm:prSet/>
      <dgm:spPr/>
      <dgm:t>
        <a:bodyPr/>
        <a:lstStyle/>
        <a:p>
          <a:endParaRPr lang="zh-CN" altLang="en-US"/>
        </a:p>
      </dgm:t>
    </dgm:pt>
    <dgm:pt modelId="{4417154D-6A7E-7A4E-8938-EBFC301064FE}">
      <dgm:prSet/>
      <dgm:spPr/>
      <dgm:t>
        <a:bodyPr/>
        <a:lstStyle/>
        <a:p>
          <a:r>
            <a:rPr lang="zh-CN" altLang="en-US" b="1"/>
            <a:t>知识问答</a:t>
          </a:r>
          <a:endParaRPr lang="zh-CN" altLang="en-US" b="1" dirty="0"/>
        </a:p>
      </dgm:t>
    </dgm:pt>
    <dgm:pt modelId="{33E77269-63E5-7945-8769-C7633B9E5CF3}" type="parTrans" cxnId="{041EEA74-FFBF-3B46-AB2D-D0E9441034FE}">
      <dgm:prSet/>
      <dgm:spPr/>
      <dgm:t>
        <a:bodyPr/>
        <a:lstStyle/>
        <a:p>
          <a:endParaRPr lang="zh-CN" altLang="en-US"/>
        </a:p>
      </dgm:t>
    </dgm:pt>
    <dgm:pt modelId="{7B78C879-712F-0844-B379-35627A80CE6D}" type="sibTrans" cxnId="{041EEA74-FFBF-3B46-AB2D-D0E9441034FE}">
      <dgm:prSet/>
      <dgm:spPr/>
      <dgm:t>
        <a:bodyPr/>
        <a:lstStyle/>
        <a:p>
          <a:endParaRPr lang="zh-CN" altLang="en-US"/>
        </a:p>
      </dgm:t>
    </dgm:pt>
    <dgm:pt modelId="{8C4885C1-8378-5C4E-923A-A509A97AE1A7}">
      <dgm:prSet/>
      <dgm:spPr/>
      <dgm:t>
        <a:bodyPr/>
        <a:lstStyle/>
        <a:p>
          <a:r>
            <a:rPr lang="en-US" altLang="zh-CN" b="1"/>
            <a:t>…</a:t>
          </a:r>
          <a:endParaRPr lang="zh-CN" altLang="en-US" b="1" dirty="0"/>
        </a:p>
      </dgm:t>
    </dgm:pt>
    <dgm:pt modelId="{F8CFAE53-BC3F-7840-980F-80B5D36F8412}" type="parTrans" cxnId="{6EEF4F0A-D04B-E940-A43B-CCF226CC2A60}">
      <dgm:prSet/>
      <dgm:spPr/>
      <dgm:t>
        <a:bodyPr/>
        <a:lstStyle/>
        <a:p>
          <a:endParaRPr lang="zh-CN" altLang="en-US"/>
        </a:p>
      </dgm:t>
    </dgm:pt>
    <dgm:pt modelId="{786B245B-4ABF-F941-86FB-9CF8B012CBCC}" type="sibTrans" cxnId="{6EEF4F0A-D04B-E940-A43B-CCF226CC2A60}">
      <dgm:prSet/>
      <dgm:spPr/>
      <dgm:t>
        <a:bodyPr/>
        <a:lstStyle/>
        <a:p>
          <a:endParaRPr lang="zh-CN" altLang="en-US"/>
        </a:p>
      </dgm:t>
    </dgm:pt>
    <dgm:pt modelId="{B0EBED41-9795-C043-B985-93A88B71572B}">
      <dgm:prSet/>
      <dgm:spPr/>
      <dgm:t>
        <a:bodyPr/>
        <a:lstStyle/>
        <a:p>
          <a:r>
            <a:rPr lang="zh-CN" altLang="en-US" b="1"/>
            <a:t>开放域问答</a:t>
          </a:r>
          <a:endParaRPr lang="zh-CN" altLang="en-US" b="1" dirty="0"/>
        </a:p>
      </dgm:t>
    </dgm:pt>
    <dgm:pt modelId="{5430608C-40D5-C340-BA8E-46040C33954D}" type="parTrans" cxnId="{6F53F511-8073-1848-9138-8B9322072FED}">
      <dgm:prSet/>
      <dgm:spPr/>
      <dgm:t>
        <a:bodyPr/>
        <a:lstStyle/>
        <a:p>
          <a:endParaRPr lang="zh-CN" altLang="en-US"/>
        </a:p>
      </dgm:t>
    </dgm:pt>
    <dgm:pt modelId="{738E16EE-9509-3D40-8748-EB44C89F6BC6}" type="sibTrans" cxnId="{6F53F511-8073-1848-9138-8B9322072FED}">
      <dgm:prSet/>
      <dgm:spPr/>
      <dgm:t>
        <a:bodyPr/>
        <a:lstStyle/>
        <a:p>
          <a:endParaRPr lang="zh-CN" altLang="en-US"/>
        </a:p>
      </dgm:t>
    </dgm:pt>
    <dgm:pt modelId="{BE0A73BD-6E33-4C4F-8988-C766095521F9}">
      <dgm:prSet/>
      <dgm:spPr/>
      <dgm:t>
        <a:bodyPr/>
        <a:lstStyle/>
        <a:p>
          <a:r>
            <a:rPr lang="en-US" altLang="zh-CN" b="1" dirty="0"/>
            <a:t>…</a:t>
          </a:r>
          <a:endParaRPr lang="zh-CN" altLang="en-US" dirty="0"/>
        </a:p>
      </dgm:t>
    </dgm:pt>
    <dgm:pt modelId="{7F237EB6-3AC0-0342-853B-D252DFC3C1FB}" type="parTrans" cxnId="{AB4605C8-BB77-B547-B475-30641FED5878}">
      <dgm:prSet/>
      <dgm:spPr/>
      <dgm:t>
        <a:bodyPr/>
        <a:lstStyle/>
        <a:p>
          <a:endParaRPr lang="zh-CN" altLang="en-US"/>
        </a:p>
      </dgm:t>
    </dgm:pt>
    <dgm:pt modelId="{8F5B5818-9774-3F4E-A4C6-AF5ED574804E}" type="sibTrans" cxnId="{AB4605C8-BB77-B547-B475-30641FED5878}">
      <dgm:prSet/>
      <dgm:spPr/>
      <dgm:t>
        <a:bodyPr/>
        <a:lstStyle/>
        <a:p>
          <a:endParaRPr lang="zh-CN" altLang="en-US"/>
        </a:p>
      </dgm:t>
    </dgm:pt>
    <dgm:pt modelId="{E10CDC1C-4B28-A74E-BD1C-D7C907A43F1B}" type="pres">
      <dgm:prSet presAssocID="{AF121D60-671A-B840-A2F6-800DC493BF3B}" presName="linearFlow" presStyleCnt="0">
        <dgm:presLayoutVars>
          <dgm:dir/>
          <dgm:animLvl val="lvl"/>
          <dgm:resizeHandles/>
        </dgm:presLayoutVars>
      </dgm:prSet>
      <dgm:spPr/>
    </dgm:pt>
    <dgm:pt modelId="{BFA7B182-C0D0-1E49-8036-A2736A5599C2}" type="pres">
      <dgm:prSet presAssocID="{19618D9D-5F60-2245-BCD3-59FC2BF13304}" presName="compositeNode" presStyleCnt="0">
        <dgm:presLayoutVars>
          <dgm:bulletEnabled val="1"/>
        </dgm:presLayoutVars>
      </dgm:prSet>
      <dgm:spPr/>
    </dgm:pt>
    <dgm:pt modelId="{CA56FFAE-CC78-F646-8A91-DABEE2C939BA}" type="pres">
      <dgm:prSet presAssocID="{19618D9D-5F60-2245-BCD3-59FC2BF13304}"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0D0151CA-001B-6C43-98CC-A7C772ABC9AF}" type="pres">
      <dgm:prSet presAssocID="{19618D9D-5F60-2245-BCD3-59FC2BF13304}" presName="childNode" presStyleLbl="node1" presStyleIdx="0" presStyleCnt="4" custScaleX="119648" custLinFactNeighborX="1823">
        <dgm:presLayoutVars>
          <dgm:bulletEnabled val="1"/>
        </dgm:presLayoutVars>
      </dgm:prSet>
      <dgm:spPr/>
    </dgm:pt>
    <dgm:pt modelId="{BF8ABC7C-3CE0-1141-8EB6-868A67A1761F}" type="pres">
      <dgm:prSet presAssocID="{19618D9D-5F60-2245-BCD3-59FC2BF13304}" presName="parentNode" presStyleLbl="revTx" presStyleIdx="0" presStyleCnt="4">
        <dgm:presLayoutVars>
          <dgm:chMax val="0"/>
          <dgm:bulletEnabled val="1"/>
        </dgm:presLayoutVars>
      </dgm:prSet>
      <dgm:spPr/>
    </dgm:pt>
    <dgm:pt modelId="{B792EFEC-7FAC-AC44-9153-F28DB359EE8C}" type="pres">
      <dgm:prSet presAssocID="{68FB53C3-5B56-F34A-8D29-9C2C5B6B38B1}" presName="sibTrans" presStyleCnt="0"/>
      <dgm:spPr/>
    </dgm:pt>
    <dgm:pt modelId="{DB338523-1111-F044-B944-57949211C01B}" type="pres">
      <dgm:prSet presAssocID="{7BD0CB0C-167A-2B46-87C3-E67D9DA80062}" presName="compositeNode" presStyleCnt="0">
        <dgm:presLayoutVars>
          <dgm:bulletEnabled val="1"/>
        </dgm:presLayoutVars>
      </dgm:prSet>
      <dgm:spPr/>
    </dgm:pt>
    <dgm:pt modelId="{CB186A1E-4483-E949-A294-8810FB102932}" type="pres">
      <dgm:prSet presAssocID="{7BD0CB0C-167A-2B46-87C3-E67D9DA80062}" presName="imag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dgm:spPr>
    </dgm:pt>
    <dgm:pt modelId="{FD0CC69C-DF23-5F46-B8CA-F29698A69EA1}" type="pres">
      <dgm:prSet presAssocID="{7BD0CB0C-167A-2B46-87C3-E67D9DA80062}" presName="childNode" presStyleLbl="node1" presStyleIdx="1" presStyleCnt="4" custScaleX="120635">
        <dgm:presLayoutVars>
          <dgm:bulletEnabled val="1"/>
        </dgm:presLayoutVars>
      </dgm:prSet>
      <dgm:spPr/>
    </dgm:pt>
    <dgm:pt modelId="{34CF8F47-FC15-5347-82B9-08F01BB6DCA7}" type="pres">
      <dgm:prSet presAssocID="{7BD0CB0C-167A-2B46-87C3-E67D9DA80062}" presName="parentNode" presStyleLbl="revTx" presStyleIdx="1" presStyleCnt="4">
        <dgm:presLayoutVars>
          <dgm:chMax val="0"/>
          <dgm:bulletEnabled val="1"/>
        </dgm:presLayoutVars>
      </dgm:prSet>
      <dgm:spPr/>
    </dgm:pt>
    <dgm:pt modelId="{78959D95-B2B5-E84E-9208-FF4FF54584B3}" type="pres">
      <dgm:prSet presAssocID="{8F17C582-B0DD-4842-B1A5-CE7C02A3F09F}" presName="sibTrans" presStyleCnt="0"/>
      <dgm:spPr/>
    </dgm:pt>
    <dgm:pt modelId="{3265795D-D54B-214E-910D-4A3DEE20BCBB}" type="pres">
      <dgm:prSet presAssocID="{B15736E5-3EAF-3743-90DA-7AF334D2F9BE}" presName="compositeNode" presStyleCnt="0">
        <dgm:presLayoutVars>
          <dgm:bulletEnabled val="1"/>
        </dgm:presLayoutVars>
      </dgm:prSet>
      <dgm:spPr/>
    </dgm:pt>
    <dgm:pt modelId="{679B59A6-CDD4-7B4A-864B-065DD589785A}" type="pres">
      <dgm:prSet presAssocID="{B15736E5-3EAF-3743-90DA-7AF334D2F9BE}" presName="imag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pt>
    <dgm:pt modelId="{3406F730-B292-464C-8807-4063F9F2E2A0}" type="pres">
      <dgm:prSet presAssocID="{B15736E5-3EAF-3743-90DA-7AF334D2F9BE}" presName="childNode" presStyleLbl="node1" presStyleIdx="2" presStyleCnt="4" custScaleX="111182">
        <dgm:presLayoutVars>
          <dgm:bulletEnabled val="1"/>
        </dgm:presLayoutVars>
      </dgm:prSet>
      <dgm:spPr/>
    </dgm:pt>
    <dgm:pt modelId="{209BB7C2-4DF7-844F-80E2-0C6DB3BEBA29}" type="pres">
      <dgm:prSet presAssocID="{B15736E5-3EAF-3743-90DA-7AF334D2F9BE}" presName="parentNode" presStyleLbl="revTx" presStyleIdx="2" presStyleCnt="4">
        <dgm:presLayoutVars>
          <dgm:chMax val="0"/>
          <dgm:bulletEnabled val="1"/>
        </dgm:presLayoutVars>
      </dgm:prSet>
      <dgm:spPr/>
    </dgm:pt>
    <dgm:pt modelId="{9CBCC992-E62E-F044-9C1F-A6C3AE642842}" type="pres">
      <dgm:prSet presAssocID="{74DCC734-B3A8-1442-A7FD-B7DC0BB8448E}" presName="sibTrans" presStyleCnt="0"/>
      <dgm:spPr/>
    </dgm:pt>
    <dgm:pt modelId="{52AFE1BF-6860-D142-9D67-834423CC0B8D}" type="pres">
      <dgm:prSet presAssocID="{A474F535-5B33-D84B-9999-3181A4E45A03}" presName="compositeNode" presStyleCnt="0">
        <dgm:presLayoutVars>
          <dgm:bulletEnabled val="1"/>
        </dgm:presLayoutVars>
      </dgm:prSet>
      <dgm:spPr/>
    </dgm:pt>
    <dgm:pt modelId="{4C8D6660-9F2D-D746-82F4-B9811DC88A5B}" type="pres">
      <dgm:prSet presAssocID="{A474F535-5B33-D84B-9999-3181A4E45A03}"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dgm:spPr>
    </dgm:pt>
    <dgm:pt modelId="{EF422EAB-B84C-5747-8BE8-F618333E8297}" type="pres">
      <dgm:prSet presAssocID="{A474F535-5B33-D84B-9999-3181A4E45A03}" presName="childNode" presStyleLbl="node1" presStyleIdx="3" presStyleCnt="4" custScaleX="106974">
        <dgm:presLayoutVars>
          <dgm:bulletEnabled val="1"/>
        </dgm:presLayoutVars>
      </dgm:prSet>
      <dgm:spPr/>
    </dgm:pt>
    <dgm:pt modelId="{8B796F77-53F4-5A4B-91D0-04093176D032}" type="pres">
      <dgm:prSet presAssocID="{A474F535-5B33-D84B-9999-3181A4E45A03}" presName="parentNode" presStyleLbl="revTx" presStyleIdx="3" presStyleCnt="4">
        <dgm:presLayoutVars>
          <dgm:chMax val="0"/>
          <dgm:bulletEnabled val="1"/>
        </dgm:presLayoutVars>
      </dgm:prSet>
      <dgm:spPr/>
    </dgm:pt>
  </dgm:ptLst>
  <dgm:cxnLst>
    <dgm:cxn modelId="{69227401-0258-0C47-8A16-EC9DA4CDE8F1}" type="presOf" srcId="{9A62275A-1630-EA45-991E-7621ED9C1030}" destId="{3406F730-B292-464C-8807-4063F9F2E2A0}" srcOrd="0" destOrd="9" presId="urn:microsoft.com/office/officeart/2005/8/layout/hList2"/>
    <dgm:cxn modelId="{75A86002-828F-7440-A425-337A4CBA3922}" type="presOf" srcId="{7BD0CB0C-167A-2B46-87C3-E67D9DA80062}" destId="{34CF8F47-FC15-5347-82B9-08F01BB6DCA7}" srcOrd="0" destOrd="0" presId="urn:microsoft.com/office/officeart/2005/8/layout/hList2"/>
    <dgm:cxn modelId="{A476E803-30C2-1D44-8970-39641892C9A6}" type="presOf" srcId="{A01E4CA3-2DC6-6B46-95AE-A5C2D8C0775E}" destId="{FD0CC69C-DF23-5F46-B8CA-F29698A69EA1}" srcOrd="0" destOrd="4" presId="urn:microsoft.com/office/officeart/2005/8/layout/hList2"/>
    <dgm:cxn modelId="{25327D06-11E7-664B-AF88-D5BB0469B73A}" srcId="{E4CD8746-977B-1846-B027-12863B9F7316}" destId="{99487E28-5253-EE46-B71A-31DAAC245E3A}" srcOrd="0" destOrd="0" parTransId="{A2FA4C5D-43F4-E545-86CC-93DC48C1FE81}" sibTransId="{62955970-F4A4-D749-8BC0-1E5A80BB2F10}"/>
    <dgm:cxn modelId="{1CCF5709-B85D-FD4E-805D-B8552B5AF527}" srcId="{7BD0CB0C-167A-2B46-87C3-E67D9DA80062}" destId="{E4CD8746-977B-1846-B027-12863B9F7316}" srcOrd="0" destOrd="0" parTransId="{9BC9A5B2-FBF7-2A49-82F8-650E62EDBEB3}" sibTransId="{152FC88A-6DF0-6943-9F85-8165DCA6FFAA}"/>
    <dgm:cxn modelId="{6EEF4F0A-D04B-E940-A43B-CCF226CC2A60}" srcId="{4417154D-6A7E-7A4E-8938-EBFC301064FE}" destId="{8C4885C1-8378-5C4E-923A-A509A97AE1A7}" srcOrd="0" destOrd="0" parTransId="{F8CFAE53-BC3F-7840-980F-80B5D36F8412}" sibTransId="{786B245B-4ABF-F941-86FB-9CF8B012CBCC}"/>
    <dgm:cxn modelId="{0CA12A0C-0815-974B-84FF-381307183291}" srcId="{5D2F3E4F-9605-CC44-BA7F-F6FA01ED75F5}" destId="{3C4495FF-E9BE-514F-A819-489544712895}" srcOrd="0" destOrd="0" parTransId="{28CE6746-ECC0-FD45-AB6E-527934A22C6F}" sibTransId="{71AA7054-DCCD-ED44-8EE8-FED21474B341}"/>
    <dgm:cxn modelId="{9481AA0C-7E2A-3B4E-9156-4D82C77D4ED1}" type="presOf" srcId="{E7B252FA-F5C1-CD49-8A25-03746EB9E2C9}" destId="{3406F730-B292-464C-8807-4063F9F2E2A0}" srcOrd="0" destOrd="3" presId="urn:microsoft.com/office/officeart/2005/8/layout/hList2"/>
    <dgm:cxn modelId="{A025040D-CD47-2948-98FF-A0C59334000D}" srcId="{AF121D60-671A-B840-A2F6-800DC493BF3B}" destId="{B15736E5-3EAF-3743-90DA-7AF334D2F9BE}" srcOrd="2" destOrd="0" parTransId="{FDC088FA-45A4-FC4E-A3D4-FC6A20A1E4DA}" sibTransId="{74DCC734-B3A8-1442-A7FD-B7DC0BB8448E}"/>
    <dgm:cxn modelId="{C9F1310E-4580-994A-AAB6-EFF012BC244E}" srcId="{27569204-21F0-B747-BB02-3E612F7FF83C}" destId="{A400CBBA-6BAE-DB46-8F89-E74F86EBA552}" srcOrd="1" destOrd="0" parTransId="{132B3946-2F7D-5846-AAED-1A0620CA2DB3}" sibTransId="{814ABB6D-43BC-E34D-B64A-BB7D746315A0}"/>
    <dgm:cxn modelId="{6F53F511-8073-1848-9138-8B9322072FED}" srcId="{A474F535-5B33-D84B-9999-3181A4E45A03}" destId="{B0EBED41-9795-C043-B985-93A88B71572B}" srcOrd="3" destOrd="0" parTransId="{5430608C-40D5-C340-BA8E-46040C33954D}" sibTransId="{738E16EE-9509-3D40-8748-EB44C89F6BC6}"/>
    <dgm:cxn modelId="{230F4D12-D08A-7546-A707-EE28425A9D3B}" type="presOf" srcId="{526F59B3-F0A7-B549-ACBD-8B83F46DC5A0}" destId="{0D0151CA-001B-6C43-98CC-A7C772ABC9AF}" srcOrd="0" destOrd="3" presId="urn:microsoft.com/office/officeart/2005/8/layout/hList2"/>
    <dgm:cxn modelId="{BADA4919-190F-AF40-9062-E4E0E811750B}" srcId="{C20DDF6A-E7C4-D848-8C66-6F78749B032A}" destId="{33403CA4-3A32-FB4D-B402-791CF3FCE3F2}" srcOrd="1" destOrd="0" parTransId="{71128B2F-01FA-6C44-BCC7-F994D95D71C3}" sibTransId="{FC8BA155-639C-9744-A7A4-3DE6EA5BCE99}"/>
    <dgm:cxn modelId="{EECF381A-61F1-E344-8D36-848769BB8026}" type="presOf" srcId="{5B874EC8-E6C4-0946-919D-04450705069B}" destId="{3406F730-B292-464C-8807-4063F9F2E2A0}" srcOrd="0" destOrd="2" presId="urn:microsoft.com/office/officeart/2005/8/layout/hList2"/>
    <dgm:cxn modelId="{9EE1191F-D26C-CF45-90E0-6C24DC8DD7CE}" type="presOf" srcId="{6AB0C37D-346E-5847-9C0A-018FAC8CE91C}" destId="{FD0CC69C-DF23-5F46-B8CA-F29698A69EA1}" srcOrd="0" destOrd="7" presId="urn:microsoft.com/office/officeart/2005/8/layout/hList2"/>
    <dgm:cxn modelId="{9A3B1021-1AC4-994F-85EA-A57929CC0F67}" type="presOf" srcId="{BE0A73BD-6E33-4C4F-8988-C766095521F9}" destId="{EF422EAB-B84C-5747-8BE8-F618333E8297}" srcOrd="0" destOrd="9" presId="urn:microsoft.com/office/officeart/2005/8/layout/hList2"/>
    <dgm:cxn modelId="{1BE24D23-9884-E745-9D51-FCCA868C5D4A}" srcId="{7BD0CB0C-167A-2B46-87C3-E67D9DA80062}" destId="{0FD3CFA7-FC9E-B748-B0B9-FE985E5CA054}" srcOrd="3" destOrd="0" parTransId="{B064613B-854A-CE40-92D1-83B7D86AA4E3}" sibTransId="{16BC0726-AF21-E545-AD0F-73901FB93B75}"/>
    <dgm:cxn modelId="{7E456125-5B5F-484C-92BC-BAAE33575CDB}" type="presOf" srcId="{AB05B492-2065-4949-B786-5F7F771991EE}" destId="{FD0CC69C-DF23-5F46-B8CA-F29698A69EA1}" srcOrd="0" destOrd="8" presId="urn:microsoft.com/office/officeart/2005/8/layout/hList2"/>
    <dgm:cxn modelId="{BE87622A-CB86-E944-B29F-834AB61D7F16}" type="presOf" srcId="{4415DA6D-2F7D-CE46-A4BA-7848447D7448}" destId="{FD0CC69C-DF23-5F46-B8CA-F29698A69EA1}" srcOrd="0" destOrd="3" presId="urn:microsoft.com/office/officeart/2005/8/layout/hList2"/>
    <dgm:cxn modelId="{30E79A34-ADD7-2C4E-A561-A416703E51C3}" srcId="{AF121D60-671A-B840-A2F6-800DC493BF3B}" destId="{19618D9D-5F60-2245-BCD3-59FC2BF13304}" srcOrd="0" destOrd="0" parTransId="{AC7D4253-8143-3D43-8BBD-01953578A8DE}" sibTransId="{68FB53C3-5B56-F34A-8D29-9C2C5B6B38B1}"/>
    <dgm:cxn modelId="{F67E5B36-7A0F-7544-B4BB-F66CA6F45B48}" srcId="{EF104817-49E6-544B-86D4-39715C01141D}" destId="{E7B252FA-F5C1-CD49-8A25-03746EB9E2C9}" srcOrd="2" destOrd="0" parTransId="{E718A2C8-AA93-4D47-B5D2-D76C1C50AEDC}" sibTransId="{CC575CAC-66EA-2249-8183-4FFB0C972E93}"/>
    <dgm:cxn modelId="{667FD539-F48E-4740-9639-5F1961B50252}" srcId="{AF121D60-671A-B840-A2F6-800DC493BF3B}" destId="{A474F535-5B33-D84B-9999-3181A4E45A03}" srcOrd="3" destOrd="0" parTransId="{E4DC390D-A043-0A43-92B3-F43C4C5A47CE}" sibTransId="{7C4C5576-B0FC-DD41-99C1-D99A91D902EF}"/>
    <dgm:cxn modelId="{37A2763D-E5E5-3242-A193-A3EF67E44E05}" type="presOf" srcId="{3D62BCCB-9994-DA44-A680-774F889D9E37}" destId="{0D0151CA-001B-6C43-98CC-A7C772ABC9AF}" srcOrd="0" destOrd="10" presId="urn:microsoft.com/office/officeart/2005/8/layout/hList2"/>
    <dgm:cxn modelId="{CE510341-8E5C-F448-8DC4-CD16783A3A49}" srcId="{B15736E5-3EAF-3743-90DA-7AF334D2F9BE}" destId="{E6EBBF45-6953-E949-8D05-79565DC1E49E}" srcOrd="2" destOrd="0" parTransId="{27399EE8-5822-B440-B25C-DDC8C72644AD}" sibTransId="{6938A15A-10AD-3542-B2FD-40E13B898324}"/>
    <dgm:cxn modelId="{FBAF7542-E384-F745-B099-DB66ED47F33F}" type="presOf" srcId="{E8E6882D-1362-DE4E-BB09-1535D3A8D86E}" destId="{FD0CC69C-DF23-5F46-B8CA-F29698A69EA1}" srcOrd="0" destOrd="6" presId="urn:microsoft.com/office/officeart/2005/8/layout/hList2"/>
    <dgm:cxn modelId="{A6F53D43-B53B-A04E-AB42-E487AA85C08C}" srcId="{F5339B20-353A-C441-906E-3354B8FBF429}" destId="{526F59B3-F0A7-B549-ACBD-8B83F46DC5A0}" srcOrd="2" destOrd="0" parTransId="{16B52AB4-1B13-CA48-BD30-0DE187D1BEB4}" sibTransId="{54EB8A90-8E2B-A643-9A01-4EB8CB74FE8D}"/>
    <dgm:cxn modelId="{19EE1048-7E6E-6C4D-BB06-0175BF401F5D}" type="presOf" srcId="{B0EBED41-9795-C043-B985-93A88B71572B}" destId="{EF422EAB-B84C-5747-8BE8-F618333E8297}" srcOrd="0" destOrd="8" presId="urn:microsoft.com/office/officeart/2005/8/layout/hList2"/>
    <dgm:cxn modelId="{C23C4249-46F2-724D-B68E-0586BFEEC620}" srcId="{6AB0C37D-346E-5847-9C0A-018FAC8CE91C}" destId="{AB05B492-2065-4949-B786-5F7F771991EE}" srcOrd="0" destOrd="0" parTransId="{171820A6-E627-A64A-82D7-12EE421449CA}" sibTransId="{35856EB3-2D0D-034A-9497-0EBEED75088C}"/>
    <dgm:cxn modelId="{C9F22D4B-A8F2-C142-AC19-CB9C55D58DA2}" type="presOf" srcId="{A474F535-5B33-D84B-9999-3181A4E45A03}" destId="{8B796F77-53F4-5A4B-91D0-04093176D032}" srcOrd="0" destOrd="0" presId="urn:microsoft.com/office/officeart/2005/8/layout/hList2"/>
    <dgm:cxn modelId="{7DDEA44B-FDE2-5D4E-A4E2-CBBB8437751F}" type="presOf" srcId="{E26F2858-EF17-AD4F-9BC9-AE33BD319672}" destId="{3406F730-B292-464C-8807-4063F9F2E2A0}" srcOrd="0" destOrd="6" presId="urn:microsoft.com/office/officeart/2005/8/layout/hList2"/>
    <dgm:cxn modelId="{FEBB4052-38D7-1A40-9AA2-4980A4134EFB}" type="presOf" srcId="{76F543EE-ABC9-8E47-8B24-39C777B4ED49}" destId="{FD0CC69C-DF23-5F46-B8CA-F29698A69EA1}" srcOrd="0" destOrd="2" presId="urn:microsoft.com/office/officeart/2005/8/layout/hList2"/>
    <dgm:cxn modelId="{E675F152-5A62-4C42-BDE5-B0143D1F14BD}" type="presOf" srcId="{0FD3CFA7-FC9E-B748-B0B9-FE985E5CA054}" destId="{FD0CC69C-DF23-5F46-B8CA-F29698A69EA1}" srcOrd="0" destOrd="9" presId="urn:microsoft.com/office/officeart/2005/8/layout/hList2"/>
    <dgm:cxn modelId="{E3ECAA54-7EFF-A84B-B092-2A9E86357B4B}" type="presOf" srcId="{4417154D-6A7E-7A4E-8938-EBFC301064FE}" destId="{EF422EAB-B84C-5747-8BE8-F618333E8297}" srcOrd="0" destOrd="6" presId="urn:microsoft.com/office/officeart/2005/8/layout/hList2"/>
    <dgm:cxn modelId="{8D672655-85A1-3F40-90AB-8FC7FB34D0AC}" type="presOf" srcId="{0C57FE74-E4EC-1D46-8564-8908B7DECF20}" destId="{3406F730-B292-464C-8807-4063F9F2E2A0}" srcOrd="0" destOrd="1" presId="urn:microsoft.com/office/officeart/2005/8/layout/hList2"/>
    <dgm:cxn modelId="{0BB97557-572A-D54A-A812-344BCF00AF6F}" srcId="{A474F535-5B33-D84B-9999-3181A4E45A03}" destId="{C20DDF6A-E7C4-D848-8C66-6F78749B032A}" srcOrd="1" destOrd="0" parTransId="{44342102-FBD5-BC41-ADB2-7471D7676202}" sibTransId="{1E63F1A8-DB25-8341-935D-C785CD3BB852}"/>
    <dgm:cxn modelId="{ADF25959-B522-E144-AE9D-32BF72D1A295}" type="presOf" srcId="{27023909-3FD1-5443-858F-1FE96BF6A91D}" destId="{0D0151CA-001B-6C43-98CC-A7C772ABC9AF}" srcOrd="0" destOrd="2" presId="urn:microsoft.com/office/officeart/2005/8/layout/hList2"/>
    <dgm:cxn modelId="{AE8EFF66-8C7C-2C44-946F-91E192E735CE}" srcId="{2C40EA00-3C0C-3147-AB68-923BC8A019E4}" destId="{5E8AE0D0-07A6-CF41-A82F-8A4A7C319459}" srcOrd="1" destOrd="0" parTransId="{933A3215-99FB-B243-8783-3D1AC33339F4}" sibTransId="{A68E56D6-7EEB-A749-93B8-204D53DB09BD}"/>
    <dgm:cxn modelId="{13A56F67-DE2A-2243-8A5A-4F7EF95814CD}" srcId="{AF121D60-671A-B840-A2F6-800DC493BF3B}" destId="{7BD0CB0C-167A-2B46-87C3-E67D9DA80062}" srcOrd="1" destOrd="0" parTransId="{E0B17AE8-35FC-4F46-A7B0-8FC2EF38734D}" sibTransId="{8F17C582-B0DD-4842-B1A5-CE7C02A3F09F}"/>
    <dgm:cxn modelId="{12307368-8554-C241-AB96-2BA8FE3A2863}" srcId="{E6EBBF45-6953-E949-8D05-79565DC1E49E}" destId="{5D8AD1DE-9F3C-C248-AF6E-546B17002CC4}" srcOrd="0" destOrd="0" parTransId="{726E6FBF-98FA-B74C-974C-EBF0E6661859}" sibTransId="{FDCC8DB8-57A2-5842-B712-8ECAF206EF6D}"/>
    <dgm:cxn modelId="{35635269-C57D-7647-AC8B-9D48F2838C17}" type="presOf" srcId="{139DE12C-E9AA-354C-89FE-FD893905818A}" destId="{EF422EAB-B84C-5747-8BE8-F618333E8297}" srcOrd="0" destOrd="1" presId="urn:microsoft.com/office/officeart/2005/8/layout/hList2"/>
    <dgm:cxn modelId="{7E1BFC6B-1B62-6B4D-9B5E-B92446E04FC8}" type="presOf" srcId="{07A74C55-1057-434F-9B5E-634E9CCF4340}" destId="{0D0151CA-001B-6C43-98CC-A7C772ABC9AF}" srcOrd="0" destOrd="5" presId="urn:microsoft.com/office/officeart/2005/8/layout/hList2"/>
    <dgm:cxn modelId="{ECD4EF6F-DC00-7A4B-8FAD-86D021EECA90}" type="presOf" srcId="{090E1EF2-BBD7-1448-9F23-52D337F7E685}" destId="{FD0CC69C-DF23-5F46-B8CA-F29698A69EA1}" srcOrd="0" destOrd="5" presId="urn:microsoft.com/office/officeart/2005/8/layout/hList2"/>
    <dgm:cxn modelId="{E5F87A72-3159-1341-B0F7-11A068DC220A}" srcId="{E4CD8746-977B-1846-B027-12863B9F7316}" destId="{76F543EE-ABC9-8E47-8B24-39C777B4ED49}" srcOrd="1" destOrd="0" parTransId="{368112F8-37AA-FB48-8681-433B93C172F1}" sibTransId="{418A1E26-F346-044A-BF4F-9373EC9D67E9}"/>
    <dgm:cxn modelId="{041EEA74-FFBF-3B46-AB2D-D0E9441034FE}" srcId="{A474F535-5B33-D84B-9999-3181A4E45A03}" destId="{4417154D-6A7E-7A4E-8938-EBFC301064FE}" srcOrd="2" destOrd="0" parTransId="{33E77269-63E5-7945-8769-C7633B9E5CF3}" sibTransId="{7B78C879-712F-0844-B379-35627A80CE6D}"/>
    <dgm:cxn modelId="{B6C5E877-2F57-F640-B032-9C242ACEA5A8}" srcId="{A01E4CA3-2DC6-6B46-95AE-A5C2D8C0775E}" destId="{E8E6882D-1362-DE4E-BB09-1535D3A8D86E}" srcOrd="1" destOrd="0" parTransId="{7B7B4041-D3BB-6E43-A526-408A3008286D}" sibTransId="{8B40D0E0-1D9C-AF4F-AF10-125A1D8F3C20}"/>
    <dgm:cxn modelId="{A978667D-A302-8544-9903-27C7D1C6393F}" srcId="{19618D9D-5F60-2245-BCD3-59FC2BF13304}" destId="{7957152A-A367-6142-9D66-C549E89731FC}" srcOrd="2" destOrd="0" parTransId="{A6407FB1-B809-C843-A277-8643DFDEFF46}" sibTransId="{CC85DA31-9B32-CE45-99DB-98CBB3AC81DC}"/>
    <dgm:cxn modelId="{0816BE7E-CAC3-264B-87C3-A365F6AA81BB}" srcId="{C20DDF6A-E7C4-D848-8C66-6F78749B032A}" destId="{926507AD-070A-9045-B74C-E92D8DB397F5}" srcOrd="0" destOrd="0" parTransId="{2EB6F3A9-0365-5741-938D-D9975D3EA4E2}" sibTransId="{C31A53D2-8690-A74C-AC2C-AE1FDCF44962}"/>
    <dgm:cxn modelId="{5434E27F-5291-F847-A749-58BA8BC8C52F}" srcId="{9A62275A-1630-EA45-991E-7621ED9C1030}" destId="{6D0AA36E-7975-A945-9873-342E7AA5655B}" srcOrd="0" destOrd="0" parTransId="{3A0BD88F-D106-1B4E-8AEB-F1528CD86B1F}" sibTransId="{68992336-1883-514B-89FD-85BFB62A789E}"/>
    <dgm:cxn modelId="{2F895380-F83B-EF4F-85F2-B1BC8778760D}" type="presOf" srcId="{8C4885C1-8378-5C4E-923A-A509A97AE1A7}" destId="{EF422EAB-B84C-5747-8BE8-F618333E8297}" srcOrd="0" destOrd="7" presId="urn:microsoft.com/office/officeart/2005/8/layout/hList2"/>
    <dgm:cxn modelId="{73447A85-8A64-E744-A364-2A3C0E16959E}" srcId="{AFBA63DD-84B5-4840-8A45-2F54F1E42850}" destId="{139DE12C-E9AA-354C-89FE-FD893905818A}" srcOrd="0" destOrd="0" parTransId="{0076CBDD-9AE8-2747-AC7D-6154927AF62E}" sibTransId="{E5091156-DDE3-614D-9E8F-599C16A1DCCE}"/>
    <dgm:cxn modelId="{0DD0C786-8DB3-274A-AB62-CBD365ABA478}" srcId="{2C40EA00-3C0C-3147-AB68-923BC8A019E4}" destId="{3D62BCCB-9994-DA44-A680-774F889D9E37}" srcOrd="0" destOrd="0" parTransId="{9067FF9F-3987-3C49-9593-155911F416C8}" sibTransId="{F4F10500-B000-FB4C-B6DD-14B18821D9CF}"/>
    <dgm:cxn modelId="{7F5C3F8B-5AF5-3943-8D48-926DBE1CD6CB}" srcId="{F5339B20-353A-C441-906E-3354B8FBF429}" destId="{27023909-3FD1-5443-858F-1FE96BF6A91D}" srcOrd="1" destOrd="0" parTransId="{3A358543-E8D2-B74C-B411-0A54AFA928AF}" sibTransId="{0765795F-D912-E24D-A9F7-AF0866D4BEC6}"/>
    <dgm:cxn modelId="{8F175E8B-7B5B-8241-818B-0E4EFC086DB1}" srcId="{AFBA63DD-84B5-4840-8A45-2F54F1E42850}" destId="{D00E0F66-BAC2-8046-978E-73E4B97AFAB7}" srcOrd="1" destOrd="0" parTransId="{C148470A-A31D-1F48-996E-9A83D98954EA}" sibTransId="{86951177-19FF-7344-9329-021703217800}"/>
    <dgm:cxn modelId="{180E5190-7EA7-6641-B670-6827F5C37C1C}" type="presOf" srcId="{A400CBBA-6BAE-DB46-8F89-E74F86EBA552}" destId="{0D0151CA-001B-6C43-98CC-A7C772ABC9AF}" srcOrd="0" destOrd="6" presId="urn:microsoft.com/office/officeart/2005/8/layout/hList2"/>
    <dgm:cxn modelId="{889AC694-9550-9249-A791-5AE77055EB3D}" type="presOf" srcId="{EF104817-49E6-544B-86D4-39715C01141D}" destId="{3406F730-B292-464C-8807-4063F9F2E2A0}" srcOrd="0" destOrd="0" presId="urn:microsoft.com/office/officeart/2005/8/layout/hList2"/>
    <dgm:cxn modelId="{5CD7CA98-E038-3E4B-AC8E-5A02A1C98A69}" srcId="{F5339B20-353A-C441-906E-3354B8FBF429}" destId="{81095CA5-FB0D-6540-A315-EFFF77D83890}" srcOrd="0" destOrd="0" parTransId="{BC893268-5513-A042-9D5B-65E2B7216F0E}" sibTransId="{A96305ED-8DAF-7349-894B-D688C104A956}"/>
    <dgm:cxn modelId="{F4E981A2-DDAC-564C-A7AA-1D270E1E8557}" type="presOf" srcId="{B15736E5-3EAF-3743-90DA-7AF334D2F9BE}" destId="{209BB7C2-4DF7-844F-80E2-0C6DB3BEBA29}" srcOrd="0" destOrd="0" presId="urn:microsoft.com/office/officeart/2005/8/layout/hList2"/>
    <dgm:cxn modelId="{ABAD18A3-B1EE-F249-955A-2048FD6DAB32}" type="presOf" srcId="{5D2F3E4F-9605-CC44-BA7F-F6FA01ED75F5}" destId="{3406F730-B292-464C-8807-4063F9F2E2A0}" srcOrd="0" destOrd="4" presId="urn:microsoft.com/office/officeart/2005/8/layout/hList2"/>
    <dgm:cxn modelId="{86FBCBA4-485F-9F4D-B583-274D3C3C8F3B}" srcId="{5D2F3E4F-9605-CC44-BA7F-F6FA01ED75F5}" destId="{E26F2858-EF17-AD4F-9BC9-AE33BD319672}" srcOrd="1" destOrd="0" parTransId="{D634CB53-A1FB-9546-A4EE-4168ACCE3BEE}" sibTransId="{9017650D-5A7E-E045-9739-8041D85F0EFA}"/>
    <dgm:cxn modelId="{CDB856A7-D4DE-474A-984F-A649176855B0}" srcId="{B15736E5-3EAF-3743-90DA-7AF334D2F9BE}" destId="{EF104817-49E6-544B-86D4-39715C01141D}" srcOrd="0" destOrd="0" parTransId="{6466DDEE-E840-DE41-9030-544C85E56A12}" sibTransId="{C40D4982-63A7-354F-B938-631BFD451E34}"/>
    <dgm:cxn modelId="{B050FFA7-687A-8F4F-B86F-39B602BA9160}" type="presOf" srcId="{5D8AD1DE-9F3C-C248-AF6E-546B17002CC4}" destId="{3406F730-B292-464C-8807-4063F9F2E2A0}" srcOrd="0" destOrd="8" presId="urn:microsoft.com/office/officeart/2005/8/layout/hList2"/>
    <dgm:cxn modelId="{FFD77DA8-060D-5344-A56F-B3609E2F5B46}" type="presOf" srcId="{6D0AA36E-7975-A945-9873-342E7AA5655B}" destId="{3406F730-B292-464C-8807-4063F9F2E2A0}" srcOrd="0" destOrd="10" presId="urn:microsoft.com/office/officeart/2005/8/layout/hList2"/>
    <dgm:cxn modelId="{C706DDA8-0E6E-A043-9C08-7B83E01FF8BF}" srcId="{27569204-21F0-B747-BB02-3E612F7FF83C}" destId="{07A74C55-1057-434F-9B5E-634E9CCF4340}" srcOrd="0" destOrd="0" parTransId="{BDE00BD4-46C9-8144-AC7A-5AEEA981D638}" sibTransId="{4284925F-FF35-CF40-A680-719B8FB1B039}"/>
    <dgm:cxn modelId="{CE13F3AC-DB0F-EA4C-989B-16EF70749D98}" type="presOf" srcId="{81095CA5-FB0D-6540-A315-EFFF77D83890}" destId="{0D0151CA-001B-6C43-98CC-A7C772ABC9AF}" srcOrd="0" destOrd="1" presId="urn:microsoft.com/office/officeart/2005/8/layout/hList2"/>
    <dgm:cxn modelId="{D0F165AD-1A2E-4147-B22D-965762CFEA8D}" srcId="{B15736E5-3EAF-3743-90DA-7AF334D2F9BE}" destId="{9A62275A-1630-EA45-991E-7621ED9C1030}" srcOrd="3" destOrd="0" parTransId="{DC8E04F3-C71D-5C4F-90FD-6C9BBAAE943B}" sibTransId="{13628097-1234-A340-BC38-7B4786CC3F04}"/>
    <dgm:cxn modelId="{1393FFB0-FA99-1E4C-A06D-21234F89EB2B}" type="presOf" srcId="{19618D9D-5F60-2245-BCD3-59FC2BF13304}" destId="{BF8ABC7C-3CE0-1141-8EB6-868A67A1761F}" srcOrd="0" destOrd="0" presId="urn:microsoft.com/office/officeart/2005/8/layout/hList2"/>
    <dgm:cxn modelId="{E0EA3FB3-EA53-7D4B-94BF-64CA877B2A97}" type="presOf" srcId="{741E2246-5FB5-124C-89C7-AC720EF1A3F6}" destId="{FD0CC69C-DF23-5F46-B8CA-F29698A69EA1}" srcOrd="0" destOrd="10" presId="urn:microsoft.com/office/officeart/2005/8/layout/hList2"/>
    <dgm:cxn modelId="{9026B9B7-AC2F-784A-B61F-36D9486E090C}" type="presOf" srcId="{7957152A-A367-6142-9D66-C549E89731FC}" destId="{0D0151CA-001B-6C43-98CC-A7C772ABC9AF}" srcOrd="0" destOrd="7" presId="urn:microsoft.com/office/officeart/2005/8/layout/hList2"/>
    <dgm:cxn modelId="{A07B90BE-67AB-DF42-82D1-71198B532AA9}" type="presOf" srcId="{13C4966A-7C1B-0842-9455-0BF35C77AF7C}" destId="{0D0151CA-001B-6C43-98CC-A7C772ABC9AF}" srcOrd="0" destOrd="8" presId="urn:microsoft.com/office/officeart/2005/8/layout/hList2"/>
    <dgm:cxn modelId="{4DABE3BE-78A2-C24D-AC5F-9FE9BB124E59}" srcId="{EF104817-49E6-544B-86D4-39715C01141D}" destId="{0C57FE74-E4EC-1D46-8564-8908B7DECF20}" srcOrd="0" destOrd="0" parTransId="{54D36E2A-4110-994F-A008-8093E10BC829}" sibTransId="{063B5EAB-F583-8648-AEA2-B2858A906FFB}"/>
    <dgm:cxn modelId="{47B746C1-51EA-9541-90C0-A2586FFB8A89}" type="presOf" srcId="{926507AD-070A-9045-B74C-E92D8DB397F5}" destId="{EF422EAB-B84C-5747-8BE8-F618333E8297}" srcOrd="0" destOrd="4" presId="urn:microsoft.com/office/officeart/2005/8/layout/hList2"/>
    <dgm:cxn modelId="{46DC80C1-A4B8-8D41-8471-0416EC4125E7}" type="presOf" srcId="{D00E0F66-BAC2-8046-978E-73E4B97AFAB7}" destId="{EF422EAB-B84C-5747-8BE8-F618333E8297}" srcOrd="0" destOrd="2" presId="urn:microsoft.com/office/officeart/2005/8/layout/hList2"/>
    <dgm:cxn modelId="{AB4605C8-BB77-B547-B475-30641FED5878}" srcId="{B0EBED41-9795-C043-B985-93A88B71572B}" destId="{BE0A73BD-6E33-4C4F-8988-C766095521F9}" srcOrd="0" destOrd="0" parTransId="{7F237EB6-3AC0-0342-853B-D252DFC3C1FB}" sibTransId="{8F5B5818-9774-3F4E-A4C6-AF5ED574804E}"/>
    <dgm:cxn modelId="{0D6D7FC8-BFFE-DE44-90D9-5FBBD28BDAA7}" srcId="{A01E4CA3-2DC6-6B46-95AE-A5C2D8C0775E}" destId="{090E1EF2-BBD7-1448-9F23-52D337F7E685}" srcOrd="0" destOrd="0" parTransId="{CD3A09CE-232A-EA4A-BFB0-CFDEA74B38C3}" sibTransId="{69F19A85-971B-F541-855C-F7F2AE4E74AD}"/>
    <dgm:cxn modelId="{DDC484C8-BFFB-574D-84F3-3E27E0FE06D7}" srcId="{E4CD8746-977B-1846-B027-12863B9F7316}" destId="{4415DA6D-2F7D-CE46-A4BA-7848447D7448}" srcOrd="2" destOrd="0" parTransId="{31691FDA-43CE-9040-B9ED-3F0CE198F120}" sibTransId="{E3F9E4FC-8616-FA44-B55E-021B135FF199}"/>
    <dgm:cxn modelId="{42D0E2CC-3848-B448-AD69-7B02B71314FB}" type="presOf" srcId="{E4CD8746-977B-1846-B027-12863B9F7316}" destId="{FD0CC69C-DF23-5F46-B8CA-F29698A69EA1}" srcOrd="0" destOrd="0" presId="urn:microsoft.com/office/officeart/2005/8/layout/hList2"/>
    <dgm:cxn modelId="{68DAE7CC-746E-6E46-BF35-114D51CF60E5}" type="presOf" srcId="{99487E28-5253-EE46-B71A-31DAAC245E3A}" destId="{FD0CC69C-DF23-5F46-B8CA-F29698A69EA1}" srcOrd="0" destOrd="1" presId="urn:microsoft.com/office/officeart/2005/8/layout/hList2"/>
    <dgm:cxn modelId="{448C0FD1-A086-2A45-8FB0-9149938F7AFD}" srcId="{19618D9D-5F60-2245-BCD3-59FC2BF13304}" destId="{27569204-21F0-B747-BB02-3E612F7FF83C}" srcOrd="1" destOrd="0" parTransId="{E89ABC9B-D73D-9A49-BA2D-F757AFA85F91}" sibTransId="{98B610E3-1332-2342-B03E-61DBA02F6380}"/>
    <dgm:cxn modelId="{930CE1D2-3BA4-A743-AB32-D93CAD745AA1}" type="presOf" srcId="{3C4495FF-E9BE-514F-A819-489544712895}" destId="{3406F730-B292-464C-8807-4063F9F2E2A0}" srcOrd="0" destOrd="5" presId="urn:microsoft.com/office/officeart/2005/8/layout/hList2"/>
    <dgm:cxn modelId="{23C848D5-7B98-A14E-A9A5-2071DB52BCFB}" type="presOf" srcId="{E6EBBF45-6953-E949-8D05-79565DC1E49E}" destId="{3406F730-B292-464C-8807-4063F9F2E2A0}" srcOrd="0" destOrd="7" presId="urn:microsoft.com/office/officeart/2005/8/layout/hList2"/>
    <dgm:cxn modelId="{EA0763D5-2DB4-DC49-9D09-BB54CB299F9F}" srcId="{0FD3CFA7-FC9E-B748-B0B9-FE985E5CA054}" destId="{741E2246-5FB5-124C-89C7-AC720EF1A3F6}" srcOrd="0" destOrd="0" parTransId="{1D96300F-B130-294C-B5FD-1951AD4201B7}" sibTransId="{12406A7B-5816-984D-83DA-E6A0E3EFF88C}"/>
    <dgm:cxn modelId="{FBE506D8-5C68-D14D-9925-E7AF99F1EC74}" srcId="{7957152A-A367-6142-9D66-C549E89731FC}" destId="{13C4966A-7C1B-0842-9455-0BF35C77AF7C}" srcOrd="0" destOrd="0" parTransId="{4462539B-10F4-6A40-9C30-DD686879EE33}" sibTransId="{5E3082D6-68E3-E04C-966A-19F25CD63D47}"/>
    <dgm:cxn modelId="{F75AA6DA-C2DD-0040-8808-F192AB6BDE17}" srcId="{A474F535-5B33-D84B-9999-3181A4E45A03}" destId="{AFBA63DD-84B5-4840-8A45-2F54F1E42850}" srcOrd="0" destOrd="0" parTransId="{6F7DA5C6-DEEE-534B-9C6E-027A791EAA55}" sibTransId="{0EB90E76-4483-3E46-ACC9-B52853FECAA2}"/>
    <dgm:cxn modelId="{C1E4B1DE-C231-7E43-8F1D-63E3A3859573}" type="presOf" srcId="{AF121D60-671A-B840-A2F6-800DC493BF3B}" destId="{E10CDC1C-4B28-A74E-BD1C-D7C907A43F1B}" srcOrd="0" destOrd="0" presId="urn:microsoft.com/office/officeart/2005/8/layout/hList2"/>
    <dgm:cxn modelId="{3070D0DE-336C-3846-8774-FE7B370A3C4D}" type="presOf" srcId="{C20DDF6A-E7C4-D848-8C66-6F78749B032A}" destId="{EF422EAB-B84C-5747-8BE8-F618333E8297}" srcOrd="0" destOrd="3" presId="urn:microsoft.com/office/officeart/2005/8/layout/hList2"/>
    <dgm:cxn modelId="{D310CADF-7540-A144-BA5E-97F8EFD8192B}" srcId="{B15736E5-3EAF-3743-90DA-7AF334D2F9BE}" destId="{5D2F3E4F-9605-CC44-BA7F-F6FA01ED75F5}" srcOrd="1" destOrd="0" parTransId="{9842FE8D-9C00-414C-BD10-782AD65AEC45}" sibTransId="{9737F56E-230D-C94C-8417-47E5370ECB30}"/>
    <dgm:cxn modelId="{939D36E2-87CC-8940-9499-E7A614DF5A1B}" srcId="{19618D9D-5F60-2245-BCD3-59FC2BF13304}" destId="{F5339B20-353A-C441-906E-3354B8FBF429}" srcOrd="0" destOrd="0" parTransId="{E70DB7F5-D4FA-3E4B-B228-351DF36FA737}" sibTransId="{D6DC41F7-49D3-0145-96D3-457EB669FAA4}"/>
    <dgm:cxn modelId="{9570FDE4-4ACB-D548-B42E-602A1BDB4C76}" type="presOf" srcId="{AFBA63DD-84B5-4840-8A45-2F54F1E42850}" destId="{EF422EAB-B84C-5747-8BE8-F618333E8297}" srcOrd="0" destOrd="0" presId="urn:microsoft.com/office/officeart/2005/8/layout/hList2"/>
    <dgm:cxn modelId="{FC673AE5-2609-724D-B793-D66DA65021F5}" type="presOf" srcId="{5E8AE0D0-07A6-CF41-A82F-8A4A7C319459}" destId="{0D0151CA-001B-6C43-98CC-A7C772ABC9AF}" srcOrd="0" destOrd="11" presId="urn:microsoft.com/office/officeart/2005/8/layout/hList2"/>
    <dgm:cxn modelId="{B89340E5-82B3-ED47-BCD3-2CB73D8E1202}" type="presOf" srcId="{33403CA4-3A32-FB4D-B402-791CF3FCE3F2}" destId="{EF422EAB-B84C-5747-8BE8-F618333E8297}" srcOrd="0" destOrd="5" presId="urn:microsoft.com/office/officeart/2005/8/layout/hList2"/>
    <dgm:cxn modelId="{E58BAAE6-B5D2-8B45-B8D8-D52EB5A418A5}" srcId="{19618D9D-5F60-2245-BCD3-59FC2BF13304}" destId="{2C40EA00-3C0C-3147-AB68-923BC8A019E4}" srcOrd="3" destOrd="0" parTransId="{4E289734-3B59-1248-B12C-B0B8248E66E9}" sibTransId="{AAF4D9B4-1E17-DA43-82B9-1DF86AC9496D}"/>
    <dgm:cxn modelId="{D8F02EEB-95A5-2D43-85D9-3865BED2DB49}" type="presOf" srcId="{F5339B20-353A-C441-906E-3354B8FBF429}" destId="{0D0151CA-001B-6C43-98CC-A7C772ABC9AF}" srcOrd="0" destOrd="0" presId="urn:microsoft.com/office/officeart/2005/8/layout/hList2"/>
    <dgm:cxn modelId="{FBC3E9EB-D431-8C4C-A36A-4FC82CD19C31}" srcId="{7BD0CB0C-167A-2B46-87C3-E67D9DA80062}" destId="{A01E4CA3-2DC6-6B46-95AE-A5C2D8C0775E}" srcOrd="1" destOrd="0" parTransId="{C834A339-EB83-524B-ADEE-569F8D395628}" sibTransId="{5B970ADB-EA70-D045-80A6-53621208D60B}"/>
    <dgm:cxn modelId="{091075EC-6003-4443-9461-C6CEA6966E1B}" type="presOf" srcId="{27569204-21F0-B747-BB02-3E612F7FF83C}" destId="{0D0151CA-001B-6C43-98CC-A7C772ABC9AF}" srcOrd="0" destOrd="4" presId="urn:microsoft.com/office/officeart/2005/8/layout/hList2"/>
    <dgm:cxn modelId="{2D1982F8-06B2-6744-B4F0-C36297932F19}" srcId="{7BD0CB0C-167A-2B46-87C3-E67D9DA80062}" destId="{6AB0C37D-346E-5847-9C0A-018FAC8CE91C}" srcOrd="2" destOrd="0" parTransId="{9759A6BF-4C12-ED44-BC11-B319315228E4}" sibTransId="{B5B0A5E8-B562-9746-93A9-1E7128BA8D0A}"/>
    <dgm:cxn modelId="{3FE4CDFC-0203-9F4B-94B3-51FD134586FF}" type="presOf" srcId="{2C40EA00-3C0C-3147-AB68-923BC8A019E4}" destId="{0D0151CA-001B-6C43-98CC-A7C772ABC9AF}" srcOrd="0" destOrd="9" presId="urn:microsoft.com/office/officeart/2005/8/layout/hList2"/>
    <dgm:cxn modelId="{184C56FE-0280-4548-87A3-AA29445558CF}" srcId="{EF104817-49E6-544B-86D4-39715C01141D}" destId="{5B874EC8-E6C4-0946-919D-04450705069B}" srcOrd="1" destOrd="0" parTransId="{1255BF5F-832D-7349-A4F4-79E0E8CA1ED0}" sibTransId="{B3D6C04E-EBAB-4E47-9A3F-4E9E96CA71A5}"/>
    <dgm:cxn modelId="{161C6C44-887E-8649-9BC9-CAC6DE4017E4}" type="presParOf" srcId="{E10CDC1C-4B28-A74E-BD1C-D7C907A43F1B}" destId="{BFA7B182-C0D0-1E49-8036-A2736A5599C2}" srcOrd="0" destOrd="0" presId="urn:microsoft.com/office/officeart/2005/8/layout/hList2"/>
    <dgm:cxn modelId="{9C257DF7-1671-BD42-862C-1764911C7560}" type="presParOf" srcId="{BFA7B182-C0D0-1E49-8036-A2736A5599C2}" destId="{CA56FFAE-CC78-F646-8A91-DABEE2C939BA}" srcOrd="0" destOrd="0" presId="urn:microsoft.com/office/officeart/2005/8/layout/hList2"/>
    <dgm:cxn modelId="{3DC8E6F3-8223-FF4A-BCB7-78E49F899D5D}" type="presParOf" srcId="{BFA7B182-C0D0-1E49-8036-A2736A5599C2}" destId="{0D0151CA-001B-6C43-98CC-A7C772ABC9AF}" srcOrd="1" destOrd="0" presId="urn:microsoft.com/office/officeart/2005/8/layout/hList2"/>
    <dgm:cxn modelId="{5DF967A7-A4CD-EE4E-8954-77554F89841E}" type="presParOf" srcId="{BFA7B182-C0D0-1E49-8036-A2736A5599C2}" destId="{BF8ABC7C-3CE0-1141-8EB6-868A67A1761F}" srcOrd="2" destOrd="0" presId="urn:microsoft.com/office/officeart/2005/8/layout/hList2"/>
    <dgm:cxn modelId="{5D74D65C-200B-D54C-B175-5A6896E60952}" type="presParOf" srcId="{E10CDC1C-4B28-A74E-BD1C-D7C907A43F1B}" destId="{B792EFEC-7FAC-AC44-9153-F28DB359EE8C}" srcOrd="1" destOrd="0" presId="urn:microsoft.com/office/officeart/2005/8/layout/hList2"/>
    <dgm:cxn modelId="{A39F4E96-25D8-B442-9C91-16BEC9752D63}" type="presParOf" srcId="{E10CDC1C-4B28-A74E-BD1C-D7C907A43F1B}" destId="{DB338523-1111-F044-B944-57949211C01B}" srcOrd="2" destOrd="0" presId="urn:microsoft.com/office/officeart/2005/8/layout/hList2"/>
    <dgm:cxn modelId="{E2C60E18-ABA0-5347-A18D-4351FE832DDB}" type="presParOf" srcId="{DB338523-1111-F044-B944-57949211C01B}" destId="{CB186A1E-4483-E949-A294-8810FB102932}" srcOrd="0" destOrd="0" presId="urn:microsoft.com/office/officeart/2005/8/layout/hList2"/>
    <dgm:cxn modelId="{9BAD9C09-CCB1-FB43-9DCF-CD7CBCF7966D}" type="presParOf" srcId="{DB338523-1111-F044-B944-57949211C01B}" destId="{FD0CC69C-DF23-5F46-B8CA-F29698A69EA1}" srcOrd="1" destOrd="0" presId="urn:microsoft.com/office/officeart/2005/8/layout/hList2"/>
    <dgm:cxn modelId="{34B11BAC-FCCB-A64B-86DB-7D73AC4B1546}" type="presParOf" srcId="{DB338523-1111-F044-B944-57949211C01B}" destId="{34CF8F47-FC15-5347-82B9-08F01BB6DCA7}" srcOrd="2" destOrd="0" presId="urn:microsoft.com/office/officeart/2005/8/layout/hList2"/>
    <dgm:cxn modelId="{9D7B7CE6-C463-3B40-9811-0B54E9DE9C60}" type="presParOf" srcId="{E10CDC1C-4B28-A74E-BD1C-D7C907A43F1B}" destId="{78959D95-B2B5-E84E-9208-FF4FF54584B3}" srcOrd="3" destOrd="0" presId="urn:microsoft.com/office/officeart/2005/8/layout/hList2"/>
    <dgm:cxn modelId="{E78C36D1-8120-E247-8D22-5AFC14C889B1}" type="presParOf" srcId="{E10CDC1C-4B28-A74E-BD1C-D7C907A43F1B}" destId="{3265795D-D54B-214E-910D-4A3DEE20BCBB}" srcOrd="4" destOrd="0" presId="urn:microsoft.com/office/officeart/2005/8/layout/hList2"/>
    <dgm:cxn modelId="{B8E2DAD6-CD4F-2A4C-99D2-9F206753B1A2}" type="presParOf" srcId="{3265795D-D54B-214E-910D-4A3DEE20BCBB}" destId="{679B59A6-CDD4-7B4A-864B-065DD589785A}" srcOrd="0" destOrd="0" presId="urn:microsoft.com/office/officeart/2005/8/layout/hList2"/>
    <dgm:cxn modelId="{9DF1FAFF-1BB4-E648-A34D-C4189B448E37}" type="presParOf" srcId="{3265795D-D54B-214E-910D-4A3DEE20BCBB}" destId="{3406F730-B292-464C-8807-4063F9F2E2A0}" srcOrd="1" destOrd="0" presId="urn:microsoft.com/office/officeart/2005/8/layout/hList2"/>
    <dgm:cxn modelId="{214C3D74-C215-334B-A03E-BF5CCB6E9949}" type="presParOf" srcId="{3265795D-D54B-214E-910D-4A3DEE20BCBB}" destId="{209BB7C2-4DF7-844F-80E2-0C6DB3BEBA29}" srcOrd="2" destOrd="0" presId="urn:microsoft.com/office/officeart/2005/8/layout/hList2"/>
    <dgm:cxn modelId="{28A21513-426E-394F-821A-8ED7FB3EEDAE}" type="presParOf" srcId="{E10CDC1C-4B28-A74E-BD1C-D7C907A43F1B}" destId="{9CBCC992-E62E-F044-9C1F-A6C3AE642842}" srcOrd="5" destOrd="0" presId="urn:microsoft.com/office/officeart/2005/8/layout/hList2"/>
    <dgm:cxn modelId="{3D7AB622-EC72-BF4F-B89C-0211383F140A}" type="presParOf" srcId="{E10CDC1C-4B28-A74E-BD1C-D7C907A43F1B}" destId="{52AFE1BF-6860-D142-9D67-834423CC0B8D}" srcOrd="6" destOrd="0" presId="urn:microsoft.com/office/officeart/2005/8/layout/hList2"/>
    <dgm:cxn modelId="{9046F3E7-86CB-EC4F-8A58-93BD2B68B0AF}" type="presParOf" srcId="{52AFE1BF-6860-D142-9D67-834423CC0B8D}" destId="{4C8D6660-9F2D-D746-82F4-B9811DC88A5B}" srcOrd="0" destOrd="0" presId="urn:microsoft.com/office/officeart/2005/8/layout/hList2"/>
    <dgm:cxn modelId="{480072A1-C91E-F041-B4C2-80EE51AE254A}" type="presParOf" srcId="{52AFE1BF-6860-D142-9D67-834423CC0B8D}" destId="{EF422EAB-B84C-5747-8BE8-F618333E8297}" srcOrd="1" destOrd="0" presId="urn:microsoft.com/office/officeart/2005/8/layout/hList2"/>
    <dgm:cxn modelId="{5B2D1D15-05CE-EF42-B342-02323F2D94DD}" type="presParOf" srcId="{52AFE1BF-6860-D142-9D67-834423CC0B8D}" destId="{8B796F77-53F4-5A4B-91D0-04093176D032}" srcOrd="2" destOrd="0" presId="urn:microsoft.com/office/officeart/2005/8/layout/h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ABC7C-3CE0-1141-8EB6-868A67A1761F}">
      <dsp:nvSpPr>
        <dsp:cNvPr id="0" name=""/>
        <dsp:cNvSpPr/>
      </dsp:nvSpPr>
      <dsp:spPr>
        <a:xfrm rot="16200000">
          <a:off x="-1792319" y="2772556"/>
          <a:ext cx="4226560" cy="39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496" bIns="0" numCol="1" spcCol="1270" anchor="t" anchorCtr="0">
          <a:noAutofit/>
        </a:bodyPr>
        <a:lstStyle/>
        <a:p>
          <a:pPr marL="0" lvl="0" indent="0" algn="r" defTabSz="1333500">
            <a:lnSpc>
              <a:spcPct val="90000"/>
            </a:lnSpc>
            <a:spcBef>
              <a:spcPct val="0"/>
            </a:spcBef>
            <a:spcAft>
              <a:spcPct val="35000"/>
            </a:spcAft>
            <a:buNone/>
          </a:pPr>
          <a:endParaRPr lang="zh-CN" altLang="en-US" sz="3000" kern="1200" dirty="0"/>
        </a:p>
      </dsp:txBody>
      <dsp:txXfrm>
        <a:off x="-1792319" y="2772556"/>
        <a:ext cx="4226560" cy="395144"/>
      </dsp:txXfrm>
    </dsp:sp>
    <dsp:sp modelId="{0D0151CA-001B-6C43-98CC-A7C772ABC9AF}">
      <dsp:nvSpPr>
        <dsp:cNvPr id="0" name=""/>
        <dsp:cNvSpPr/>
      </dsp:nvSpPr>
      <dsp:spPr>
        <a:xfrm>
          <a:off x="361053" y="856848"/>
          <a:ext cx="2354958" cy="42265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48496"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b="1" kern="1200" dirty="0"/>
            <a:t>文本分类能力</a:t>
          </a:r>
        </a:p>
        <a:p>
          <a:pPr marL="342900" lvl="2" indent="-171450" algn="l" defTabSz="711200">
            <a:lnSpc>
              <a:spcPct val="90000"/>
            </a:lnSpc>
            <a:spcBef>
              <a:spcPct val="0"/>
            </a:spcBef>
            <a:spcAft>
              <a:spcPct val="15000"/>
            </a:spcAft>
            <a:buChar char="•"/>
          </a:pPr>
          <a:r>
            <a:rPr lang="zh-CN" altLang="en-US" sz="1600" kern="1200" dirty="0"/>
            <a:t>套餐意图识别</a:t>
          </a:r>
        </a:p>
        <a:p>
          <a:pPr marL="342900" lvl="2" indent="-171450" algn="l" defTabSz="711200">
            <a:lnSpc>
              <a:spcPct val="90000"/>
            </a:lnSpc>
            <a:spcBef>
              <a:spcPct val="0"/>
            </a:spcBef>
            <a:spcAft>
              <a:spcPct val="15000"/>
            </a:spcAft>
            <a:buChar char="•"/>
          </a:pPr>
          <a:r>
            <a:rPr lang="zh-CN" altLang="en-US" sz="1600" kern="1200" dirty="0"/>
            <a:t>宽带问题分类</a:t>
          </a:r>
        </a:p>
        <a:p>
          <a:pPr marL="342900" lvl="2"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zh-CN" altLang="en-US" sz="1600" b="1" kern="1200" dirty="0"/>
            <a:t>信息抽取</a:t>
          </a:r>
        </a:p>
        <a:p>
          <a:pPr marL="342900" lvl="2" indent="-171450" algn="l" defTabSz="711200">
            <a:lnSpc>
              <a:spcPct val="90000"/>
            </a:lnSpc>
            <a:spcBef>
              <a:spcPct val="0"/>
            </a:spcBef>
            <a:spcAft>
              <a:spcPct val="15000"/>
            </a:spcAft>
            <a:buChar char="•"/>
          </a:pPr>
          <a:r>
            <a:rPr lang="zh-CN" altLang="en-US" sz="1600" kern="1200" dirty="0"/>
            <a:t>套餐实体识别</a:t>
          </a:r>
        </a:p>
        <a:p>
          <a:pPr marL="342900" lvl="2" indent="-171450" algn="l" defTabSz="711200">
            <a:lnSpc>
              <a:spcPct val="90000"/>
            </a:lnSpc>
            <a:spcBef>
              <a:spcPct val="0"/>
            </a:spcBef>
            <a:spcAft>
              <a:spcPct val="15000"/>
            </a:spcAft>
            <a:buChar char="•"/>
          </a:pPr>
          <a:r>
            <a:rPr lang="zh-CN" altLang="en-US" sz="1600" kern="1200" dirty="0"/>
            <a:t>套餐属性抽取</a:t>
          </a:r>
        </a:p>
        <a:p>
          <a:pPr marL="171450" lvl="1" indent="-171450" algn="l" defTabSz="711200">
            <a:lnSpc>
              <a:spcPct val="90000"/>
            </a:lnSpc>
            <a:spcBef>
              <a:spcPct val="0"/>
            </a:spcBef>
            <a:spcAft>
              <a:spcPct val="15000"/>
            </a:spcAft>
            <a:buChar char="•"/>
          </a:pPr>
          <a:r>
            <a:rPr lang="zh-CN" altLang="en-US" sz="1600" b="1" kern="1200" dirty="0"/>
            <a:t>知识问答</a:t>
          </a:r>
        </a:p>
        <a:p>
          <a:pPr marL="342900" lvl="2" indent="-171450" algn="l" defTabSz="711200">
            <a:lnSpc>
              <a:spcPct val="90000"/>
            </a:lnSpc>
            <a:spcBef>
              <a:spcPct val="0"/>
            </a:spcBef>
            <a:spcAft>
              <a:spcPct val="15000"/>
            </a:spcAft>
            <a:buChar char="•"/>
          </a:pPr>
          <a:r>
            <a:rPr lang="en-US" altLang="zh-CN" sz="1600" b="1" kern="1200" dirty="0"/>
            <a:t>…</a:t>
          </a:r>
          <a:endParaRPr lang="zh-CN" altLang="en-US" sz="1600" b="1" kern="1200" dirty="0"/>
        </a:p>
        <a:p>
          <a:pPr marL="171450" lvl="1" indent="-171450" algn="l" defTabSz="711200">
            <a:lnSpc>
              <a:spcPct val="90000"/>
            </a:lnSpc>
            <a:spcBef>
              <a:spcPct val="0"/>
            </a:spcBef>
            <a:spcAft>
              <a:spcPct val="15000"/>
            </a:spcAft>
            <a:buChar char="•"/>
          </a:pPr>
          <a:r>
            <a:rPr lang="zh-CN" altLang="en-US" sz="1600" b="1" kern="1200" dirty="0"/>
            <a:t>开放域问答</a:t>
          </a:r>
        </a:p>
        <a:p>
          <a:pPr marL="342900" lvl="2" indent="-171450" algn="l" defTabSz="800100">
            <a:lnSpc>
              <a:spcPct val="90000"/>
            </a:lnSpc>
            <a:spcBef>
              <a:spcPct val="0"/>
            </a:spcBef>
            <a:spcAft>
              <a:spcPct val="15000"/>
            </a:spcAft>
            <a:buChar char="•"/>
          </a:pPr>
          <a:r>
            <a:rPr lang="en-US" altLang="zh-CN" sz="1800" b="1" kern="1200" dirty="0"/>
            <a:t>…</a:t>
          </a:r>
          <a:endParaRPr lang="zh-CN" altLang="en-US" sz="1800" b="1" kern="1200" dirty="0"/>
        </a:p>
        <a:p>
          <a:pPr marL="457200" lvl="2" indent="-228600" algn="l" defTabSz="889000">
            <a:lnSpc>
              <a:spcPct val="90000"/>
            </a:lnSpc>
            <a:spcBef>
              <a:spcPct val="0"/>
            </a:spcBef>
            <a:spcAft>
              <a:spcPct val="15000"/>
            </a:spcAft>
            <a:buChar char="•"/>
          </a:pPr>
          <a:endParaRPr lang="zh-CN" altLang="en-US" sz="2000" kern="1200" dirty="0"/>
        </a:p>
      </dsp:txBody>
      <dsp:txXfrm>
        <a:off x="361053" y="856848"/>
        <a:ext cx="2354958" cy="4226560"/>
      </dsp:txXfrm>
    </dsp:sp>
    <dsp:sp modelId="{CA56FFAE-CC78-F646-8A91-DABEE2C939BA}">
      <dsp:nvSpPr>
        <dsp:cNvPr id="0" name=""/>
        <dsp:cNvSpPr/>
      </dsp:nvSpPr>
      <dsp:spPr>
        <a:xfrm>
          <a:off x="123387" y="335257"/>
          <a:ext cx="790289" cy="79028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CF8F47-FC15-5347-82B9-08F01BB6DCA7}">
      <dsp:nvSpPr>
        <dsp:cNvPr id="0" name=""/>
        <dsp:cNvSpPr/>
      </dsp:nvSpPr>
      <dsp:spPr>
        <a:xfrm rot="16200000">
          <a:off x="1281891" y="2772556"/>
          <a:ext cx="4226560" cy="39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496" bIns="0" numCol="1" spcCol="1270" anchor="t" anchorCtr="0">
          <a:noAutofit/>
        </a:bodyPr>
        <a:lstStyle/>
        <a:p>
          <a:pPr marL="0" lvl="0" indent="0" algn="r" defTabSz="1333500">
            <a:lnSpc>
              <a:spcPct val="90000"/>
            </a:lnSpc>
            <a:spcBef>
              <a:spcPct val="0"/>
            </a:spcBef>
            <a:spcAft>
              <a:spcPct val="35000"/>
            </a:spcAft>
            <a:buNone/>
          </a:pPr>
          <a:endParaRPr lang="zh-CN" altLang="en-US" sz="3000" kern="1200" dirty="0"/>
        </a:p>
      </dsp:txBody>
      <dsp:txXfrm>
        <a:off x="1281891" y="2772556"/>
        <a:ext cx="4226560" cy="395144"/>
      </dsp:txXfrm>
    </dsp:sp>
    <dsp:sp modelId="{FD0CC69C-DF23-5F46-B8CA-F29698A69EA1}">
      <dsp:nvSpPr>
        <dsp:cNvPr id="0" name=""/>
        <dsp:cNvSpPr/>
      </dsp:nvSpPr>
      <dsp:spPr>
        <a:xfrm>
          <a:off x="3389670" y="856848"/>
          <a:ext cx="2374385" cy="422656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48496"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b="1" kern="1200" dirty="0"/>
            <a:t>文本分类能力</a:t>
          </a:r>
          <a:endParaRPr lang="zh-CN" altLang="en-US" sz="1600" kern="1200" dirty="0"/>
        </a:p>
        <a:p>
          <a:pPr marL="228600" lvl="2" indent="-114300" algn="l" defTabSz="622300">
            <a:lnSpc>
              <a:spcPct val="90000"/>
            </a:lnSpc>
            <a:spcBef>
              <a:spcPct val="0"/>
            </a:spcBef>
            <a:spcAft>
              <a:spcPct val="15000"/>
            </a:spcAft>
            <a:buChar char="•"/>
          </a:pPr>
          <a:r>
            <a:rPr lang="zh-CN" altLang="en-US" sz="1400" kern="1200" dirty="0"/>
            <a:t>网络告警类型</a:t>
          </a:r>
        </a:p>
        <a:p>
          <a:pPr marL="228600" lvl="2" indent="-114300" algn="l" defTabSz="622300">
            <a:lnSpc>
              <a:spcPct val="90000"/>
            </a:lnSpc>
            <a:spcBef>
              <a:spcPct val="0"/>
            </a:spcBef>
            <a:spcAft>
              <a:spcPct val="15000"/>
            </a:spcAft>
            <a:buChar char="•"/>
          </a:pPr>
          <a:r>
            <a:rPr lang="zh-CN" altLang="en-US" sz="1400" kern="1200" dirty="0"/>
            <a:t>网络告警等级</a:t>
          </a:r>
        </a:p>
        <a:p>
          <a:pPr marL="228600" lvl="2" indent="-114300" algn="l" defTabSz="622300">
            <a:lnSpc>
              <a:spcPct val="90000"/>
            </a:lnSpc>
            <a:spcBef>
              <a:spcPct val="0"/>
            </a:spcBef>
            <a:spcAft>
              <a:spcPct val="15000"/>
            </a:spcAft>
            <a:buChar char="•"/>
          </a:pPr>
          <a:r>
            <a:rPr lang="en-US" altLang="zh-CN" sz="1400" kern="1200" dirty="0"/>
            <a:t>…</a:t>
          </a:r>
          <a:endParaRPr lang="zh-CN" altLang="en-US" sz="1400" kern="1200" dirty="0"/>
        </a:p>
        <a:p>
          <a:pPr marL="171450" lvl="1" indent="-171450" algn="l" defTabSz="711200">
            <a:lnSpc>
              <a:spcPct val="90000"/>
            </a:lnSpc>
            <a:spcBef>
              <a:spcPct val="0"/>
            </a:spcBef>
            <a:spcAft>
              <a:spcPct val="15000"/>
            </a:spcAft>
            <a:buChar char="•"/>
          </a:pPr>
          <a:r>
            <a:rPr lang="zh-CN" altLang="en-US" sz="1600" b="1" kern="1200" dirty="0"/>
            <a:t>信息抽取</a:t>
          </a:r>
        </a:p>
        <a:p>
          <a:pPr marL="228600" lvl="2" indent="-114300" algn="l" defTabSz="622300">
            <a:lnSpc>
              <a:spcPct val="90000"/>
            </a:lnSpc>
            <a:spcBef>
              <a:spcPct val="0"/>
            </a:spcBef>
            <a:spcAft>
              <a:spcPct val="15000"/>
            </a:spcAft>
            <a:buChar char="•"/>
          </a:pPr>
          <a:r>
            <a:rPr lang="zh-CN" altLang="en-US" sz="1400" kern="1200" dirty="0"/>
            <a:t>故障事件抽取</a:t>
          </a:r>
        </a:p>
        <a:p>
          <a:pPr marL="228600" lvl="2" indent="-114300" algn="l" defTabSz="622300">
            <a:lnSpc>
              <a:spcPct val="90000"/>
            </a:lnSpc>
            <a:spcBef>
              <a:spcPct val="0"/>
            </a:spcBef>
            <a:spcAft>
              <a:spcPct val="15000"/>
            </a:spcAft>
            <a:buChar char="•"/>
          </a:pPr>
          <a:r>
            <a:rPr lang="zh-CN" altLang="en-US" sz="1400" kern="1200" dirty="0"/>
            <a:t>故障三元组抽取</a:t>
          </a:r>
        </a:p>
        <a:p>
          <a:pPr marL="171450" lvl="1" indent="-171450" algn="l" defTabSz="711200">
            <a:lnSpc>
              <a:spcPct val="90000"/>
            </a:lnSpc>
            <a:spcBef>
              <a:spcPct val="0"/>
            </a:spcBef>
            <a:spcAft>
              <a:spcPct val="15000"/>
            </a:spcAft>
            <a:buChar char="•"/>
          </a:pPr>
          <a:r>
            <a:rPr lang="zh-CN" altLang="en-US" sz="1600" b="1" kern="1200" dirty="0"/>
            <a:t>知识问答</a:t>
          </a:r>
        </a:p>
        <a:p>
          <a:pPr marL="228600" lvl="2" indent="-114300" algn="l" defTabSz="622300">
            <a:lnSpc>
              <a:spcPct val="90000"/>
            </a:lnSpc>
            <a:spcBef>
              <a:spcPct val="0"/>
            </a:spcBef>
            <a:spcAft>
              <a:spcPct val="15000"/>
            </a:spcAft>
            <a:buChar char="•"/>
          </a:pPr>
          <a:r>
            <a:rPr lang="en-US" altLang="zh-CN" sz="1400" b="1" kern="1200" dirty="0"/>
            <a:t>…</a:t>
          </a:r>
          <a:endParaRPr lang="zh-CN" altLang="en-US" sz="1400" b="1" kern="1200" dirty="0"/>
        </a:p>
        <a:p>
          <a:pPr marL="171450" lvl="1" indent="-171450" algn="l" defTabSz="711200">
            <a:lnSpc>
              <a:spcPct val="90000"/>
            </a:lnSpc>
            <a:spcBef>
              <a:spcPct val="0"/>
            </a:spcBef>
            <a:spcAft>
              <a:spcPct val="15000"/>
            </a:spcAft>
            <a:buChar char="•"/>
          </a:pPr>
          <a:r>
            <a:rPr lang="zh-CN" altLang="en-US" sz="1600" b="1" kern="1200" dirty="0"/>
            <a:t>开放域问答</a:t>
          </a:r>
        </a:p>
        <a:p>
          <a:pPr marL="228600" lvl="2" indent="-114300" algn="l" defTabSz="622300">
            <a:lnSpc>
              <a:spcPct val="90000"/>
            </a:lnSpc>
            <a:spcBef>
              <a:spcPct val="0"/>
            </a:spcBef>
            <a:spcAft>
              <a:spcPct val="15000"/>
            </a:spcAft>
            <a:buChar char="•"/>
          </a:pPr>
          <a:r>
            <a:rPr lang="en-US" altLang="zh-CN" sz="1400" b="1" kern="1200" dirty="0"/>
            <a:t>…</a:t>
          </a:r>
          <a:endParaRPr lang="zh-CN" altLang="en-US" sz="1400" b="1" kern="1200" dirty="0"/>
        </a:p>
      </dsp:txBody>
      <dsp:txXfrm>
        <a:off x="3389670" y="856848"/>
        <a:ext cx="2374385" cy="4226560"/>
      </dsp:txXfrm>
    </dsp:sp>
    <dsp:sp modelId="{CB186A1E-4483-E949-A294-8810FB102932}">
      <dsp:nvSpPr>
        <dsp:cNvPr id="0" name=""/>
        <dsp:cNvSpPr/>
      </dsp:nvSpPr>
      <dsp:spPr>
        <a:xfrm>
          <a:off x="3197598" y="335257"/>
          <a:ext cx="790289" cy="79028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9BB7C2-4DF7-844F-80E2-0C6DB3BEBA29}">
      <dsp:nvSpPr>
        <dsp:cNvPr id="0" name=""/>
        <dsp:cNvSpPr/>
      </dsp:nvSpPr>
      <dsp:spPr>
        <a:xfrm rot="16200000">
          <a:off x="4365815" y="2772556"/>
          <a:ext cx="4226560" cy="39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496" bIns="0" numCol="1" spcCol="1270" anchor="t" anchorCtr="0">
          <a:noAutofit/>
        </a:bodyPr>
        <a:lstStyle/>
        <a:p>
          <a:pPr marL="0" lvl="0" indent="0" algn="r" defTabSz="1333500">
            <a:lnSpc>
              <a:spcPct val="90000"/>
            </a:lnSpc>
            <a:spcBef>
              <a:spcPct val="0"/>
            </a:spcBef>
            <a:spcAft>
              <a:spcPct val="35000"/>
            </a:spcAft>
            <a:buNone/>
          </a:pPr>
          <a:endParaRPr lang="zh-CN" altLang="en-US" sz="3000" kern="1200" dirty="0"/>
        </a:p>
      </dsp:txBody>
      <dsp:txXfrm>
        <a:off x="4365815" y="2772556"/>
        <a:ext cx="4226560" cy="395144"/>
      </dsp:txXfrm>
    </dsp:sp>
    <dsp:sp modelId="{3406F730-B292-464C-8807-4063F9F2E2A0}">
      <dsp:nvSpPr>
        <dsp:cNvPr id="0" name=""/>
        <dsp:cNvSpPr/>
      </dsp:nvSpPr>
      <dsp:spPr>
        <a:xfrm>
          <a:off x="6566623" y="856848"/>
          <a:ext cx="2188327" cy="422656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48496"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b="1" kern="1200" dirty="0"/>
            <a:t>文本分类能力</a:t>
          </a:r>
          <a:endParaRPr lang="zh-CN" altLang="en-US" sz="1600" kern="1200" dirty="0"/>
        </a:p>
        <a:p>
          <a:pPr marL="228600" lvl="2" indent="-114300" algn="l" defTabSz="666750">
            <a:lnSpc>
              <a:spcPct val="90000"/>
            </a:lnSpc>
            <a:spcBef>
              <a:spcPct val="0"/>
            </a:spcBef>
            <a:spcAft>
              <a:spcPct val="15000"/>
            </a:spcAft>
            <a:buChar char="•"/>
          </a:pPr>
          <a:r>
            <a:rPr lang="zh-CN" altLang="en-US" sz="1500" kern="1200" dirty="0"/>
            <a:t>工单环节预测</a:t>
          </a:r>
        </a:p>
        <a:p>
          <a:pPr marL="228600" lvl="2" indent="-114300" algn="l" defTabSz="666750">
            <a:lnSpc>
              <a:spcPct val="90000"/>
            </a:lnSpc>
            <a:spcBef>
              <a:spcPct val="0"/>
            </a:spcBef>
            <a:spcAft>
              <a:spcPct val="15000"/>
            </a:spcAft>
            <a:buChar char="•"/>
          </a:pPr>
          <a:r>
            <a:rPr lang="zh-CN" altLang="en-US" sz="1500" kern="1200" dirty="0"/>
            <a:t>装维工单分类</a:t>
          </a:r>
        </a:p>
        <a:p>
          <a:pPr marL="228600" lvl="2" indent="-114300" algn="l" defTabSz="666750">
            <a:lnSpc>
              <a:spcPct val="90000"/>
            </a:lnSpc>
            <a:spcBef>
              <a:spcPct val="0"/>
            </a:spcBef>
            <a:spcAft>
              <a:spcPct val="15000"/>
            </a:spcAft>
            <a:buChar char="•"/>
          </a:pPr>
          <a:r>
            <a:rPr lang="en-US" altLang="zh-CN" sz="1500" kern="1200" dirty="0"/>
            <a:t>…</a:t>
          </a:r>
          <a:endParaRPr lang="zh-CN" altLang="en-US" sz="1500" kern="1200" dirty="0"/>
        </a:p>
        <a:p>
          <a:pPr marL="171450" lvl="1" indent="-171450" algn="l" defTabSz="711200">
            <a:lnSpc>
              <a:spcPct val="90000"/>
            </a:lnSpc>
            <a:spcBef>
              <a:spcPct val="0"/>
            </a:spcBef>
            <a:spcAft>
              <a:spcPct val="15000"/>
            </a:spcAft>
            <a:buChar char="•"/>
          </a:pPr>
          <a:r>
            <a:rPr lang="zh-CN" altLang="en-US" sz="1600" b="1" kern="1200" dirty="0"/>
            <a:t>信息抽取</a:t>
          </a:r>
        </a:p>
        <a:p>
          <a:pPr marL="228600" lvl="2" indent="-114300" algn="l" defTabSz="666750">
            <a:lnSpc>
              <a:spcPct val="90000"/>
            </a:lnSpc>
            <a:spcBef>
              <a:spcPct val="0"/>
            </a:spcBef>
            <a:spcAft>
              <a:spcPct val="15000"/>
            </a:spcAft>
            <a:buChar char="•"/>
          </a:pPr>
          <a:r>
            <a:rPr lang="zh-CN" altLang="en-US" sz="1500" kern="1200" dirty="0"/>
            <a:t>装维地址分级</a:t>
          </a:r>
        </a:p>
        <a:p>
          <a:pPr marL="228600" lvl="2" indent="-114300" algn="l" defTabSz="666750">
            <a:lnSpc>
              <a:spcPct val="90000"/>
            </a:lnSpc>
            <a:spcBef>
              <a:spcPct val="0"/>
            </a:spcBef>
            <a:spcAft>
              <a:spcPct val="15000"/>
            </a:spcAft>
            <a:buChar char="•"/>
          </a:pPr>
          <a:r>
            <a:rPr lang="en-US" altLang="zh-CN" sz="1500" kern="1200" dirty="0"/>
            <a:t>…</a:t>
          </a:r>
          <a:endParaRPr lang="zh-CN" altLang="en-US" sz="1500" kern="1200" dirty="0"/>
        </a:p>
        <a:p>
          <a:pPr marL="171450" lvl="1" indent="-171450" algn="l" defTabSz="711200">
            <a:lnSpc>
              <a:spcPct val="90000"/>
            </a:lnSpc>
            <a:spcBef>
              <a:spcPct val="0"/>
            </a:spcBef>
            <a:spcAft>
              <a:spcPct val="15000"/>
            </a:spcAft>
            <a:buChar char="•"/>
          </a:pPr>
          <a:r>
            <a:rPr lang="zh-CN" altLang="en-US" sz="1600" b="1" kern="1200" dirty="0"/>
            <a:t>知识问答</a:t>
          </a:r>
        </a:p>
        <a:p>
          <a:pPr marL="228600" lvl="2" indent="-114300" algn="l" defTabSz="666750">
            <a:lnSpc>
              <a:spcPct val="90000"/>
            </a:lnSpc>
            <a:spcBef>
              <a:spcPct val="0"/>
            </a:spcBef>
            <a:spcAft>
              <a:spcPct val="15000"/>
            </a:spcAft>
            <a:buChar char="•"/>
          </a:pPr>
          <a:r>
            <a:rPr lang="en-US" altLang="zh-CN" sz="1500" b="1" kern="1200" dirty="0"/>
            <a:t>…</a:t>
          </a:r>
          <a:endParaRPr lang="zh-CN" altLang="en-US" sz="1500" b="1" kern="1200" dirty="0"/>
        </a:p>
        <a:p>
          <a:pPr marL="171450" lvl="1" indent="-171450" algn="l" defTabSz="711200">
            <a:lnSpc>
              <a:spcPct val="90000"/>
            </a:lnSpc>
            <a:spcBef>
              <a:spcPct val="0"/>
            </a:spcBef>
            <a:spcAft>
              <a:spcPct val="15000"/>
            </a:spcAft>
            <a:buChar char="•"/>
          </a:pPr>
          <a:r>
            <a:rPr lang="zh-CN" altLang="en-US" sz="1600" b="1" kern="1200" dirty="0"/>
            <a:t>开放域问答</a:t>
          </a:r>
        </a:p>
        <a:p>
          <a:pPr marL="228600" lvl="2" indent="-114300" algn="l" defTabSz="666750">
            <a:lnSpc>
              <a:spcPct val="90000"/>
            </a:lnSpc>
            <a:spcBef>
              <a:spcPct val="0"/>
            </a:spcBef>
            <a:spcAft>
              <a:spcPct val="15000"/>
            </a:spcAft>
            <a:buChar char="•"/>
          </a:pPr>
          <a:r>
            <a:rPr lang="en-US" altLang="zh-CN" sz="1500" b="1" kern="1200" dirty="0"/>
            <a:t>…</a:t>
          </a:r>
          <a:endParaRPr lang="zh-CN" altLang="en-US" sz="1500" b="1" kern="1200" dirty="0"/>
        </a:p>
      </dsp:txBody>
      <dsp:txXfrm>
        <a:off x="6566623" y="856848"/>
        <a:ext cx="2188327" cy="4226560"/>
      </dsp:txXfrm>
    </dsp:sp>
    <dsp:sp modelId="{679B59A6-CDD4-7B4A-864B-065DD589785A}">
      <dsp:nvSpPr>
        <dsp:cNvPr id="0" name=""/>
        <dsp:cNvSpPr/>
      </dsp:nvSpPr>
      <dsp:spPr>
        <a:xfrm>
          <a:off x="6281523" y="335257"/>
          <a:ext cx="790289" cy="79028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796F77-53F4-5A4B-91D0-04093176D032}">
      <dsp:nvSpPr>
        <dsp:cNvPr id="0" name=""/>
        <dsp:cNvSpPr/>
      </dsp:nvSpPr>
      <dsp:spPr>
        <a:xfrm rot="16200000">
          <a:off x="7356710" y="2772556"/>
          <a:ext cx="4226560" cy="39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496" bIns="0" numCol="1" spcCol="1270" anchor="t" anchorCtr="0">
          <a:noAutofit/>
        </a:bodyPr>
        <a:lstStyle/>
        <a:p>
          <a:pPr marL="0" lvl="0" indent="0" algn="r" defTabSz="1333500">
            <a:lnSpc>
              <a:spcPct val="90000"/>
            </a:lnSpc>
            <a:spcBef>
              <a:spcPct val="0"/>
            </a:spcBef>
            <a:spcAft>
              <a:spcPct val="35000"/>
            </a:spcAft>
            <a:buNone/>
          </a:pPr>
          <a:endParaRPr lang="zh-CN" altLang="en-US" sz="3000" kern="1200"/>
        </a:p>
      </dsp:txBody>
      <dsp:txXfrm>
        <a:off x="7356710" y="2772556"/>
        <a:ext cx="4226560" cy="395144"/>
      </dsp:txXfrm>
    </dsp:sp>
    <dsp:sp modelId="{EF422EAB-B84C-5747-8BE8-F618333E8297}">
      <dsp:nvSpPr>
        <dsp:cNvPr id="0" name=""/>
        <dsp:cNvSpPr/>
      </dsp:nvSpPr>
      <dsp:spPr>
        <a:xfrm>
          <a:off x="9598930" y="856848"/>
          <a:ext cx="2105504" cy="42265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348496" rIns="135128" bIns="135128" numCol="1" spcCol="1270" anchor="t" anchorCtr="0">
          <a:noAutofit/>
        </a:bodyPr>
        <a:lstStyle/>
        <a:p>
          <a:pPr marL="114300" lvl="1" indent="-114300" algn="l" defTabSz="666750">
            <a:lnSpc>
              <a:spcPct val="90000"/>
            </a:lnSpc>
            <a:spcBef>
              <a:spcPct val="0"/>
            </a:spcBef>
            <a:spcAft>
              <a:spcPct val="15000"/>
            </a:spcAft>
            <a:buChar char="•"/>
          </a:pPr>
          <a:r>
            <a:rPr lang="zh-CN" altLang="en-US" sz="1500" b="1" kern="1200" dirty="0"/>
            <a:t>文本分类能力</a:t>
          </a:r>
          <a:endParaRPr lang="zh-CN" altLang="en-US" sz="1500" kern="1200" dirty="0"/>
        </a:p>
        <a:p>
          <a:pPr marL="228600" lvl="2" indent="-114300" algn="l" defTabSz="666750">
            <a:lnSpc>
              <a:spcPct val="90000"/>
            </a:lnSpc>
            <a:spcBef>
              <a:spcPct val="0"/>
            </a:spcBef>
            <a:spcAft>
              <a:spcPct val="15000"/>
            </a:spcAft>
            <a:buChar char="•"/>
          </a:pPr>
          <a:r>
            <a:rPr lang="zh-CN" altLang="en-US" sz="1500" kern="1200" dirty="0"/>
            <a:t>政务群众意图分类</a:t>
          </a:r>
        </a:p>
        <a:p>
          <a:pPr marL="228600" lvl="2" indent="-114300" algn="l" defTabSz="666750">
            <a:lnSpc>
              <a:spcPct val="90000"/>
            </a:lnSpc>
            <a:spcBef>
              <a:spcPct val="0"/>
            </a:spcBef>
            <a:spcAft>
              <a:spcPct val="15000"/>
            </a:spcAft>
            <a:buChar char="•"/>
          </a:pPr>
          <a:r>
            <a:rPr lang="en-US" altLang="zh-CN" sz="1500" kern="1200" dirty="0"/>
            <a:t>…</a:t>
          </a:r>
          <a:endParaRPr lang="zh-CN" altLang="en-US" sz="1500" kern="1200" dirty="0"/>
        </a:p>
        <a:p>
          <a:pPr marL="114300" lvl="1" indent="-114300" algn="l" defTabSz="666750">
            <a:lnSpc>
              <a:spcPct val="90000"/>
            </a:lnSpc>
            <a:spcBef>
              <a:spcPct val="0"/>
            </a:spcBef>
            <a:spcAft>
              <a:spcPct val="15000"/>
            </a:spcAft>
            <a:buChar char="•"/>
          </a:pPr>
          <a:r>
            <a:rPr lang="zh-CN" altLang="en-US" sz="1500" b="1" kern="1200"/>
            <a:t>信息抽取</a:t>
          </a:r>
          <a:endParaRPr lang="zh-CN" altLang="en-US" sz="1500" b="1" kern="1200" dirty="0"/>
        </a:p>
        <a:p>
          <a:pPr marL="228600" lvl="2" indent="-114300" algn="l" defTabSz="666750">
            <a:lnSpc>
              <a:spcPct val="90000"/>
            </a:lnSpc>
            <a:spcBef>
              <a:spcPct val="0"/>
            </a:spcBef>
            <a:spcAft>
              <a:spcPct val="15000"/>
            </a:spcAft>
            <a:buChar char="•"/>
          </a:pPr>
          <a:r>
            <a:rPr lang="zh-CN" altLang="en-US" sz="1500" kern="1200" dirty="0"/>
            <a:t>天气预警信息抽取</a:t>
          </a:r>
        </a:p>
        <a:p>
          <a:pPr marL="228600" lvl="2" indent="-114300" algn="l" defTabSz="666750">
            <a:lnSpc>
              <a:spcPct val="90000"/>
            </a:lnSpc>
            <a:spcBef>
              <a:spcPct val="0"/>
            </a:spcBef>
            <a:spcAft>
              <a:spcPct val="15000"/>
            </a:spcAft>
            <a:buChar char="•"/>
          </a:pPr>
          <a:r>
            <a:rPr lang="zh-CN" altLang="en-US" sz="1500" kern="1200" dirty="0"/>
            <a:t>农业知识抽取</a:t>
          </a:r>
        </a:p>
        <a:p>
          <a:pPr marL="114300" lvl="1" indent="-114300" algn="l" defTabSz="666750">
            <a:lnSpc>
              <a:spcPct val="90000"/>
            </a:lnSpc>
            <a:spcBef>
              <a:spcPct val="0"/>
            </a:spcBef>
            <a:spcAft>
              <a:spcPct val="15000"/>
            </a:spcAft>
            <a:buChar char="•"/>
          </a:pPr>
          <a:r>
            <a:rPr lang="zh-CN" altLang="en-US" sz="1500" b="1" kern="1200"/>
            <a:t>知识问答</a:t>
          </a:r>
          <a:endParaRPr lang="zh-CN" altLang="en-US" sz="1500" b="1" kern="1200" dirty="0"/>
        </a:p>
        <a:p>
          <a:pPr marL="228600" lvl="2" indent="-114300" algn="l" defTabSz="666750">
            <a:lnSpc>
              <a:spcPct val="90000"/>
            </a:lnSpc>
            <a:spcBef>
              <a:spcPct val="0"/>
            </a:spcBef>
            <a:spcAft>
              <a:spcPct val="15000"/>
            </a:spcAft>
            <a:buChar char="•"/>
          </a:pPr>
          <a:r>
            <a:rPr lang="en-US" altLang="zh-CN" sz="1500" b="1" kern="1200"/>
            <a:t>…</a:t>
          </a:r>
          <a:endParaRPr lang="zh-CN" altLang="en-US" sz="1500" b="1" kern="1200" dirty="0"/>
        </a:p>
        <a:p>
          <a:pPr marL="114300" lvl="1" indent="-114300" algn="l" defTabSz="666750">
            <a:lnSpc>
              <a:spcPct val="90000"/>
            </a:lnSpc>
            <a:spcBef>
              <a:spcPct val="0"/>
            </a:spcBef>
            <a:spcAft>
              <a:spcPct val="15000"/>
            </a:spcAft>
            <a:buChar char="•"/>
          </a:pPr>
          <a:r>
            <a:rPr lang="zh-CN" altLang="en-US" sz="1500" b="1" kern="1200"/>
            <a:t>开放域问答</a:t>
          </a:r>
          <a:endParaRPr lang="zh-CN" altLang="en-US" sz="1500" b="1" kern="1200" dirty="0"/>
        </a:p>
        <a:p>
          <a:pPr marL="228600" lvl="2" indent="-114300" algn="l" defTabSz="666750">
            <a:lnSpc>
              <a:spcPct val="90000"/>
            </a:lnSpc>
            <a:spcBef>
              <a:spcPct val="0"/>
            </a:spcBef>
            <a:spcAft>
              <a:spcPct val="15000"/>
            </a:spcAft>
            <a:buChar char="•"/>
          </a:pPr>
          <a:r>
            <a:rPr lang="en-US" altLang="zh-CN" sz="1500" b="1" kern="1200" dirty="0"/>
            <a:t>…</a:t>
          </a:r>
          <a:endParaRPr lang="zh-CN" altLang="en-US" sz="1500" kern="1200" dirty="0"/>
        </a:p>
      </dsp:txBody>
      <dsp:txXfrm>
        <a:off x="9598930" y="856848"/>
        <a:ext cx="2105504" cy="4226560"/>
      </dsp:txXfrm>
    </dsp:sp>
    <dsp:sp modelId="{4C8D6660-9F2D-D746-82F4-B9811DC88A5B}">
      <dsp:nvSpPr>
        <dsp:cNvPr id="0" name=""/>
        <dsp:cNvSpPr/>
      </dsp:nvSpPr>
      <dsp:spPr>
        <a:xfrm>
          <a:off x="9272418" y="335257"/>
          <a:ext cx="790289" cy="79028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DB5200-D229-4CDE-A666-DB86546150EC}" type="datetimeFigureOut">
              <a:rPr lang="zh-CN" altLang="en-US" smtClean="0"/>
              <a:t>2023/12/28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BE276-A14B-4EC0-8627-A3891C747BCE}" type="slidenum">
              <a:rPr lang="zh-CN" altLang="en-US" smtClean="0"/>
              <a:t>‹#›</a:t>
            </a:fld>
            <a:endParaRPr lang="zh-CN" altLang="en-US"/>
          </a:p>
        </p:txBody>
      </p:sp>
    </p:spTree>
    <p:extLst>
      <p:ext uri="{BB962C8B-B14F-4D97-AF65-F5344CB8AC3E}">
        <p14:creationId xmlns:p14="http://schemas.microsoft.com/office/powerpoint/2010/main" val="880018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CE9178"/>
                </a:solidFill>
                <a:effectLst/>
                <a:latin typeface="Menlo" panose="020B0609030804020204" pitchFamily="49" charset="0"/>
              </a:rPr>
              <a:t>用户来电反馈，在江西赣州章贡区</a:t>
            </a:r>
            <a:r>
              <a:rPr lang="en-US" altLang="zh-CN" b="0" dirty="0">
                <a:solidFill>
                  <a:srgbClr val="CE9178"/>
                </a:solidFill>
                <a:effectLst/>
                <a:latin typeface="Menlo" panose="020B0609030804020204" pitchFamily="49" charset="0"/>
              </a:rPr>
              <a:t>[</a:t>
            </a:r>
            <a:r>
              <a:rPr lang="zh-CN" altLang="en-US" b="0" dirty="0">
                <a:solidFill>
                  <a:srgbClr val="CE9178"/>
                </a:solidFill>
                <a:effectLst/>
                <a:latin typeface="Menlo" panose="020B0609030804020204" pitchFamily="49" charset="0"/>
              </a:rPr>
              <a:t>地址</a:t>
            </a:r>
            <a:r>
              <a:rPr lang="en-US" altLang="zh-CN" b="0" dirty="0">
                <a:solidFill>
                  <a:srgbClr val="CE9178"/>
                </a:solidFill>
                <a:effectLst/>
                <a:latin typeface="Menlo" panose="020B0609030804020204" pitchFamily="49" charset="0"/>
              </a:rPr>
              <a:t>]</a:t>
            </a:r>
            <a:r>
              <a:rPr lang="zh-CN" altLang="en-US" b="0" dirty="0">
                <a:solidFill>
                  <a:srgbClr val="CE9178"/>
                </a:solidFill>
                <a:effectLst/>
                <a:latin typeface="Menlo" panose="020B0609030804020204" pitchFamily="49" charset="0"/>
              </a:rPr>
              <a:t>，不显示 </a:t>
            </a:r>
            <a:r>
              <a:rPr lang="en-US" altLang="zh-CN" b="0" dirty="0">
                <a:solidFill>
                  <a:srgbClr val="CE9178"/>
                </a:solidFill>
                <a:effectLst/>
                <a:latin typeface="Menlo" panose="020B0609030804020204" pitchFamily="49" charset="0"/>
              </a:rPr>
              <a:t>5</a:t>
            </a:r>
            <a:r>
              <a:rPr lang="en" altLang="zh-CN" b="0" dirty="0">
                <a:solidFill>
                  <a:srgbClr val="CE9178"/>
                </a:solidFill>
                <a:effectLst/>
                <a:latin typeface="Menlo" panose="020B0609030804020204" pitchFamily="49" charset="0"/>
              </a:rPr>
              <a:t>G</a:t>
            </a:r>
            <a:r>
              <a:rPr lang="zh-CN" altLang="en-US" b="0" dirty="0">
                <a:solidFill>
                  <a:srgbClr val="CE9178"/>
                </a:solidFill>
                <a:effectLst/>
                <a:latin typeface="Menlo" panose="020B0609030804020204" pitchFamily="49" charset="0"/>
              </a:rPr>
              <a:t>信号，用户其它电信号码显示，只有此号不显示，终瑞也是支持</a:t>
            </a:r>
            <a:r>
              <a:rPr lang="en-US" altLang="zh-CN" b="0" dirty="0">
                <a:solidFill>
                  <a:srgbClr val="CE9178"/>
                </a:solidFill>
                <a:effectLst/>
                <a:latin typeface="Menlo" panose="020B0609030804020204" pitchFamily="49" charset="0"/>
              </a:rPr>
              <a:t>5</a:t>
            </a:r>
            <a:r>
              <a:rPr lang="en" altLang="zh-CN" b="0" dirty="0">
                <a:solidFill>
                  <a:srgbClr val="CE9178"/>
                </a:solidFill>
                <a:effectLst/>
                <a:latin typeface="Menlo" panose="020B0609030804020204" pitchFamily="49" charset="0"/>
              </a:rPr>
              <a:t>G</a:t>
            </a:r>
            <a:r>
              <a:rPr lang="zh-CN" altLang="en" b="0" dirty="0">
                <a:solidFill>
                  <a:srgbClr val="CE9178"/>
                </a:solidFill>
                <a:effectLst/>
                <a:latin typeface="Menlo" panose="020B0609030804020204" pitchFamily="49" charset="0"/>
              </a:rPr>
              <a:t>，</a:t>
            </a:r>
            <a:r>
              <a:rPr lang="zh-CN" altLang="en-US" b="0" dirty="0">
                <a:solidFill>
                  <a:srgbClr val="CE9178"/>
                </a:solidFill>
                <a:effectLst/>
                <a:latin typeface="Menlo" panose="020B0609030804020204" pitchFamily="49" charset="0"/>
              </a:rPr>
              <a:t>要求核实回复，谢谢。</a:t>
            </a:r>
            <a:r>
              <a:rPr lang="en-US" altLang="zh-CN" b="0" dirty="0">
                <a:solidFill>
                  <a:srgbClr val="CE9178"/>
                </a:solidFill>
                <a:effectLst/>
                <a:latin typeface="Menlo" panose="020B0609030804020204" pitchFamily="49" charset="0"/>
              </a:rPr>
              <a:t>"</a:t>
            </a:r>
            <a:r>
              <a:rPr lang="en-US" altLang="zh-CN" b="0" dirty="0">
                <a:solidFill>
                  <a:srgbClr val="CCCCCC"/>
                </a:solidFill>
                <a:effectLst/>
                <a:latin typeface="Menlo" panose="020B0609030804020204" pitchFamily="49" charset="0"/>
              </a:rPr>
              <a:t>,</a:t>
            </a:r>
            <a:r>
              <a:rPr lang="en-US" altLang="zh-CN" b="0" dirty="0">
                <a:solidFill>
                  <a:srgbClr val="9CDCFE"/>
                </a:solidFill>
                <a:effectLst/>
                <a:latin typeface="Menlo" panose="020B0609030804020204" pitchFamily="49" charset="0"/>
              </a:rPr>
              <a:t>"</a:t>
            </a:r>
            <a:r>
              <a:rPr lang="en" altLang="zh-CN" b="0" dirty="0">
                <a:solidFill>
                  <a:srgbClr val="9CDCFE"/>
                </a:solidFill>
                <a:effectLst/>
                <a:latin typeface="Menlo" panose="020B0609030804020204" pitchFamily="49" charset="0"/>
              </a:rPr>
              <a:t>label"</a:t>
            </a:r>
            <a:r>
              <a:rPr lang="en" altLang="zh-CN" b="0" dirty="0">
                <a:solidFill>
                  <a:srgbClr val="CCCCCC"/>
                </a:solidFill>
                <a:effectLst/>
                <a:latin typeface="Menlo" panose="020B0609030804020204" pitchFamily="49" charset="0"/>
              </a:rPr>
              <a:t>:</a:t>
            </a:r>
            <a:r>
              <a:rPr lang="en" altLang="zh-CN" b="0" dirty="0">
                <a:solidFill>
                  <a:srgbClr val="CE9178"/>
                </a:solidFill>
                <a:effectLst/>
                <a:latin typeface="Menlo" panose="020B0609030804020204" pitchFamily="49" charset="0"/>
              </a:rPr>
              <a:t>"</a:t>
            </a:r>
            <a:r>
              <a:rPr lang="zh-CN" altLang="en-US" b="0" dirty="0">
                <a:solidFill>
                  <a:srgbClr val="CE9178"/>
                </a:solidFill>
                <a:effectLst/>
                <a:latin typeface="Menlo" panose="020B0609030804020204" pitchFamily="49" charset="0"/>
              </a:rPr>
              <a:t>投诉单→网络质量类→无信号→无信号</a:t>
            </a:r>
            <a:endParaRPr lang="zh-CN" altLang="en-US" b="0" dirty="0">
              <a:solidFill>
                <a:srgbClr val="CCCCCC"/>
              </a:solidFill>
              <a:effectLst/>
              <a:latin typeface="Menlo" panose="020B0609030804020204" pitchFamily="49" charset="0"/>
            </a:endParaRPr>
          </a:p>
        </p:txBody>
      </p:sp>
      <p:sp>
        <p:nvSpPr>
          <p:cNvPr id="4" name="灯片编号占位符 3"/>
          <p:cNvSpPr>
            <a:spLocks noGrp="1"/>
          </p:cNvSpPr>
          <p:nvPr>
            <p:ph type="sldNum" sz="quarter" idx="5"/>
          </p:nvPr>
        </p:nvSpPr>
        <p:spPr/>
        <p:txBody>
          <a:bodyPr/>
          <a:lstStyle/>
          <a:p>
            <a:fld id="{8ECBE276-A14B-4EC0-8627-A3891C747BCE}" type="slidenum">
              <a:rPr lang="zh-CN" altLang="en-US" smtClean="0"/>
              <a:t>1</a:t>
            </a:fld>
            <a:endParaRPr lang="zh-CN" altLang="en-US"/>
          </a:p>
        </p:txBody>
      </p:sp>
    </p:spTree>
    <p:extLst>
      <p:ext uri="{BB962C8B-B14F-4D97-AF65-F5344CB8AC3E}">
        <p14:creationId xmlns:p14="http://schemas.microsoft.com/office/powerpoint/2010/main" val="244817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r>
              <a:rPr lang="en-US" altLang="zh-CN" sz="1050" b="1" i="0" dirty="0">
                <a:solidFill>
                  <a:srgbClr val="121212"/>
                </a:solidFill>
                <a:effectLst/>
                <a:latin typeface="-apple-system"/>
              </a:rPr>
              <a:t>ppl</a:t>
            </a:r>
            <a:r>
              <a:rPr lang="zh-CN" altLang="en-US" sz="1050" b="1" i="0" dirty="0">
                <a:solidFill>
                  <a:srgbClr val="121212"/>
                </a:solidFill>
                <a:effectLst/>
                <a:latin typeface="-apple-system"/>
              </a:rPr>
              <a:t>：</a:t>
            </a:r>
            <a:r>
              <a:rPr lang="zh-CN" altLang="en-US" sz="1050" b="0" i="0" dirty="0">
                <a:solidFill>
                  <a:srgbClr val="121212"/>
                </a:solidFill>
                <a:effectLst/>
                <a:latin typeface="-apple-system"/>
              </a:rPr>
              <a:t>主要针对的是</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版模型，即只经过无监督语料的预训练得到的模型，例如</a:t>
            </a:r>
            <a:r>
              <a:rPr lang="en-US" altLang="zh-CN" sz="1050" b="0" i="0" dirty="0">
                <a:solidFill>
                  <a:srgbClr val="121212"/>
                </a:solidFill>
                <a:effectLst/>
                <a:latin typeface="-apple-system"/>
              </a:rPr>
              <a:t>llama</a:t>
            </a:r>
            <a:r>
              <a:rPr lang="zh-CN" altLang="en-US" sz="1050" b="0" i="0" dirty="0">
                <a:solidFill>
                  <a:srgbClr val="121212"/>
                </a:solidFill>
                <a:effectLst/>
                <a:latin typeface="-apple-system"/>
              </a:rPr>
              <a:t>、</a:t>
            </a:r>
            <a:r>
              <a:rPr lang="en-US" altLang="zh-CN" sz="1050" b="0" i="0" dirty="0" err="1">
                <a:solidFill>
                  <a:srgbClr val="121212"/>
                </a:solidFill>
                <a:effectLst/>
                <a:latin typeface="-apple-system"/>
              </a:rPr>
              <a:t>baichuan</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等。这些模型他们没有经过指令微调和</a:t>
            </a:r>
            <a:r>
              <a:rPr lang="en-US" altLang="zh-CN" sz="1050" b="0" i="0" dirty="0">
                <a:solidFill>
                  <a:srgbClr val="121212"/>
                </a:solidFill>
                <a:effectLst/>
                <a:latin typeface="-apple-system"/>
              </a:rPr>
              <a:t>RLHF</a:t>
            </a:r>
            <a:r>
              <a:rPr lang="zh-CN" altLang="en-US" sz="1050" b="0" i="0" dirty="0">
                <a:solidFill>
                  <a:srgbClr val="121212"/>
                </a:solidFill>
                <a:effectLst/>
                <a:latin typeface="-apple-system"/>
              </a:rPr>
              <a:t>的对齐，因此并不擅长遵从人类指令来完成任务，他们更擅长的是进行文本的续写生成。因此，如果使用诸如”请回答以下问题：</a:t>
            </a:r>
            <a:r>
              <a:rPr lang="en-US" altLang="zh-CN" sz="1050" b="0" i="0" dirty="0">
                <a:solidFill>
                  <a:srgbClr val="121212"/>
                </a:solidFill>
                <a:effectLst/>
                <a:latin typeface="-apple-system"/>
              </a:rPr>
              <a:t>XXXX“</a:t>
            </a:r>
            <a:r>
              <a:rPr lang="zh-CN" altLang="en-US" sz="1050" b="0" i="0" dirty="0">
                <a:solidFill>
                  <a:srgbClr val="121212"/>
                </a:solidFill>
                <a:effectLst/>
                <a:latin typeface="-apple-system"/>
              </a:rPr>
              <a:t>的</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，他们大概率是会续写问题或者与问题相关的内容，而不是给出问题的答案。那么这种模型如何在一些做题型数据集上进行评测呢？</a:t>
            </a:r>
            <a:endParaRPr lang="en-US" altLang="zh-CN" sz="1050" b="0" i="0" dirty="0">
              <a:solidFill>
                <a:srgbClr val="121212"/>
              </a:solidFill>
              <a:effectLst/>
              <a:latin typeface="-apple-system"/>
            </a:endParaRPr>
          </a:p>
          <a:p>
            <a:pPr defTabSz="990600"/>
            <a:r>
              <a:rPr lang="zh-CN" altLang="en-US" sz="1050" b="0" i="0" dirty="0">
                <a:solidFill>
                  <a:srgbClr val="121212"/>
                </a:solidFill>
                <a:effectLst/>
                <a:latin typeface="-apple-system"/>
              </a:rPr>
              <a:t>对于选择题来说，假设由</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四个选项。对于一个样本，构造四个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，分别由问题</a:t>
            </a:r>
            <a:r>
              <a:rPr lang="en-US" altLang="zh-CN" sz="1050" b="0" i="0" dirty="0">
                <a:solidFill>
                  <a:srgbClr val="121212"/>
                </a:solidFill>
                <a:effectLst/>
                <a:latin typeface="-apple-system"/>
              </a:rPr>
              <a:t>+”</a:t>
            </a:r>
            <a:r>
              <a:rPr lang="zh-CN" altLang="en-US" sz="1050" b="0" i="0" dirty="0">
                <a:solidFill>
                  <a:srgbClr val="121212"/>
                </a:solidFill>
                <a:effectLst/>
                <a:latin typeface="-apple-system"/>
              </a:rPr>
              <a:t>答案：“</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中的一个组成。然后将这四个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分别输入到大模型中，调用大模型的</a:t>
            </a:r>
            <a:r>
              <a:rPr lang="en-US" altLang="zh-CN" sz="1050" b="0" i="0" dirty="0">
                <a:solidFill>
                  <a:srgbClr val="121212"/>
                </a:solidFill>
                <a:effectLst/>
                <a:latin typeface="-apple-system"/>
              </a:rPr>
              <a:t>model()</a:t>
            </a:r>
            <a:r>
              <a:rPr lang="zh-CN" altLang="en-US" sz="1050" b="0" i="0" dirty="0">
                <a:solidFill>
                  <a:srgbClr val="121212"/>
                </a:solidFill>
                <a:effectLst/>
                <a:latin typeface="-apple-system"/>
              </a:rPr>
              <a:t>方法生成</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。然后基于</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计算该</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对应的</a:t>
            </a:r>
            <a:r>
              <a:rPr lang="en-US" altLang="zh-CN" sz="1050" b="0" i="0" dirty="0">
                <a:solidFill>
                  <a:srgbClr val="121212"/>
                </a:solidFill>
                <a:effectLst/>
                <a:latin typeface="-apple-system"/>
              </a:rPr>
              <a:t>ppl</a:t>
            </a:r>
            <a:r>
              <a:rPr lang="zh-CN" altLang="en-US" sz="1050" b="0" i="0" dirty="0">
                <a:solidFill>
                  <a:srgbClr val="121212"/>
                </a:solidFill>
                <a:effectLst/>
                <a:latin typeface="-apple-system"/>
              </a:rPr>
              <a:t>分数。</a:t>
            </a:r>
            <a:endParaRPr lang="zh-CN" altLang="en-US" sz="7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322E9-1575-4287-BF4E-80B524541815}"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26599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r>
              <a:rPr lang="en-US" altLang="zh-CN" sz="1050" b="1" i="0" dirty="0">
                <a:solidFill>
                  <a:srgbClr val="121212"/>
                </a:solidFill>
                <a:effectLst/>
                <a:latin typeface="-apple-system"/>
              </a:rPr>
              <a:t>ppl</a:t>
            </a:r>
            <a:r>
              <a:rPr lang="zh-CN" altLang="en-US" sz="1050" b="1" i="0" dirty="0">
                <a:solidFill>
                  <a:srgbClr val="121212"/>
                </a:solidFill>
                <a:effectLst/>
                <a:latin typeface="-apple-system"/>
              </a:rPr>
              <a:t>：</a:t>
            </a:r>
            <a:r>
              <a:rPr lang="zh-CN" altLang="en-US" sz="1050" b="0" i="0" dirty="0">
                <a:solidFill>
                  <a:srgbClr val="121212"/>
                </a:solidFill>
                <a:effectLst/>
                <a:latin typeface="-apple-system"/>
              </a:rPr>
              <a:t>主要针对的是</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版模型，即只经过无监督语料的预训练得到的模型，例如</a:t>
            </a:r>
            <a:r>
              <a:rPr lang="en-US" altLang="zh-CN" sz="1050" b="0" i="0" dirty="0">
                <a:solidFill>
                  <a:srgbClr val="121212"/>
                </a:solidFill>
                <a:effectLst/>
                <a:latin typeface="-apple-system"/>
              </a:rPr>
              <a:t>llama</a:t>
            </a:r>
            <a:r>
              <a:rPr lang="zh-CN" altLang="en-US" sz="1050" b="0" i="0" dirty="0">
                <a:solidFill>
                  <a:srgbClr val="121212"/>
                </a:solidFill>
                <a:effectLst/>
                <a:latin typeface="-apple-system"/>
              </a:rPr>
              <a:t>、</a:t>
            </a:r>
            <a:r>
              <a:rPr lang="en-US" altLang="zh-CN" sz="1050" b="0" i="0" dirty="0" err="1">
                <a:solidFill>
                  <a:srgbClr val="121212"/>
                </a:solidFill>
                <a:effectLst/>
                <a:latin typeface="-apple-system"/>
              </a:rPr>
              <a:t>baichuan</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等。这些模型他们没有经过指令微调和</a:t>
            </a:r>
            <a:r>
              <a:rPr lang="en-US" altLang="zh-CN" sz="1050" b="0" i="0" dirty="0">
                <a:solidFill>
                  <a:srgbClr val="121212"/>
                </a:solidFill>
                <a:effectLst/>
                <a:latin typeface="-apple-system"/>
              </a:rPr>
              <a:t>RLHF</a:t>
            </a:r>
            <a:r>
              <a:rPr lang="zh-CN" altLang="en-US" sz="1050" b="0" i="0" dirty="0">
                <a:solidFill>
                  <a:srgbClr val="121212"/>
                </a:solidFill>
                <a:effectLst/>
                <a:latin typeface="-apple-system"/>
              </a:rPr>
              <a:t>的对齐，因此并不擅长遵从人类指令来完成任务，他们更擅长的是进行文本的续写生成。因此，如果使用诸如”请回答以下问题：</a:t>
            </a:r>
            <a:r>
              <a:rPr lang="en-US" altLang="zh-CN" sz="1050" b="0" i="0" dirty="0">
                <a:solidFill>
                  <a:srgbClr val="121212"/>
                </a:solidFill>
                <a:effectLst/>
                <a:latin typeface="-apple-system"/>
              </a:rPr>
              <a:t>XXXX“</a:t>
            </a:r>
            <a:r>
              <a:rPr lang="zh-CN" altLang="en-US" sz="1050" b="0" i="0" dirty="0">
                <a:solidFill>
                  <a:srgbClr val="121212"/>
                </a:solidFill>
                <a:effectLst/>
                <a:latin typeface="-apple-system"/>
              </a:rPr>
              <a:t>的</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，他们大概率是会续写问题或者与问题相关的内容，而不是给出问题的答案。那么这种模型如何在一些做题型数据集上进行评测呢？</a:t>
            </a:r>
            <a:endParaRPr lang="en-US" altLang="zh-CN" sz="1050" b="0" i="0" dirty="0">
              <a:solidFill>
                <a:srgbClr val="121212"/>
              </a:solidFill>
              <a:effectLst/>
              <a:latin typeface="-apple-system"/>
            </a:endParaRPr>
          </a:p>
          <a:p>
            <a:pPr defTabSz="990600"/>
            <a:r>
              <a:rPr lang="zh-CN" altLang="en-US" sz="1050" b="0" i="0" dirty="0">
                <a:solidFill>
                  <a:srgbClr val="121212"/>
                </a:solidFill>
                <a:effectLst/>
                <a:latin typeface="-apple-system"/>
              </a:rPr>
              <a:t>对于选择题来说，假设由</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四个选项。对于一个样本，构造四个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，分别由问题</a:t>
            </a:r>
            <a:r>
              <a:rPr lang="en-US" altLang="zh-CN" sz="1050" b="0" i="0" dirty="0">
                <a:solidFill>
                  <a:srgbClr val="121212"/>
                </a:solidFill>
                <a:effectLst/>
                <a:latin typeface="-apple-system"/>
              </a:rPr>
              <a:t>+”</a:t>
            </a:r>
            <a:r>
              <a:rPr lang="zh-CN" altLang="en-US" sz="1050" b="0" i="0" dirty="0">
                <a:solidFill>
                  <a:srgbClr val="121212"/>
                </a:solidFill>
                <a:effectLst/>
                <a:latin typeface="-apple-system"/>
              </a:rPr>
              <a:t>答案：“</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中的一个组成。然后将这四个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分别输入到大模型中，调用大模型的</a:t>
            </a:r>
            <a:r>
              <a:rPr lang="en-US" altLang="zh-CN" sz="1050" b="0" i="0" dirty="0">
                <a:solidFill>
                  <a:srgbClr val="121212"/>
                </a:solidFill>
                <a:effectLst/>
                <a:latin typeface="-apple-system"/>
              </a:rPr>
              <a:t>model()</a:t>
            </a:r>
            <a:r>
              <a:rPr lang="zh-CN" altLang="en-US" sz="1050" b="0" i="0" dirty="0">
                <a:solidFill>
                  <a:srgbClr val="121212"/>
                </a:solidFill>
                <a:effectLst/>
                <a:latin typeface="-apple-system"/>
              </a:rPr>
              <a:t>方法生成</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。然后基于</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计算该</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对应的</a:t>
            </a:r>
            <a:r>
              <a:rPr lang="en-US" altLang="zh-CN" sz="1050" b="0" i="0" dirty="0">
                <a:solidFill>
                  <a:srgbClr val="121212"/>
                </a:solidFill>
                <a:effectLst/>
                <a:latin typeface="-apple-system"/>
              </a:rPr>
              <a:t>ppl</a:t>
            </a:r>
            <a:r>
              <a:rPr lang="zh-CN" altLang="en-US" sz="1050" b="0" i="0" dirty="0">
                <a:solidFill>
                  <a:srgbClr val="121212"/>
                </a:solidFill>
                <a:effectLst/>
                <a:latin typeface="-apple-system"/>
              </a:rPr>
              <a:t>分数。</a:t>
            </a:r>
            <a:endParaRPr lang="zh-CN" altLang="en-US" sz="7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322E9-1575-4287-BF4E-80B524541815}"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22030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r>
              <a:rPr lang="en-US" altLang="zh-CN" sz="1050" b="1" i="0" dirty="0">
                <a:solidFill>
                  <a:srgbClr val="121212"/>
                </a:solidFill>
                <a:effectLst/>
                <a:latin typeface="-apple-system"/>
              </a:rPr>
              <a:t>ppl</a:t>
            </a:r>
            <a:r>
              <a:rPr lang="zh-CN" altLang="en-US" sz="1050" b="1" i="0" dirty="0">
                <a:solidFill>
                  <a:srgbClr val="121212"/>
                </a:solidFill>
                <a:effectLst/>
                <a:latin typeface="-apple-system"/>
              </a:rPr>
              <a:t>：</a:t>
            </a:r>
            <a:r>
              <a:rPr lang="zh-CN" altLang="en-US" sz="1050" b="0" i="0" dirty="0">
                <a:solidFill>
                  <a:srgbClr val="121212"/>
                </a:solidFill>
                <a:effectLst/>
                <a:latin typeface="-apple-system"/>
              </a:rPr>
              <a:t>主要针对的是</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版模型，即只经过无监督语料的预训练得到的模型，例如</a:t>
            </a:r>
            <a:r>
              <a:rPr lang="en-US" altLang="zh-CN" sz="1050" b="0" i="0" dirty="0">
                <a:solidFill>
                  <a:srgbClr val="121212"/>
                </a:solidFill>
                <a:effectLst/>
                <a:latin typeface="-apple-system"/>
              </a:rPr>
              <a:t>llama</a:t>
            </a:r>
            <a:r>
              <a:rPr lang="zh-CN" altLang="en-US" sz="1050" b="0" i="0" dirty="0">
                <a:solidFill>
                  <a:srgbClr val="121212"/>
                </a:solidFill>
                <a:effectLst/>
                <a:latin typeface="-apple-system"/>
              </a:rPr>
              <a:t>、</a:t>
            </a:r>
            <a:r>
              <a:rPr lang="en-US" altLang="zh-CN" sz="1050" b="0" i="0" dirty="0" err="1">
                <a:solidFill>
                  <a:srgbClr val="121212"/>
                </a:solidFill>
                <a:effectLst/>
                <a:latin typeface="-apple-system"/>
              </a:rPr>
              <a:t>baichuan</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等。这些模型他们没有经过指令微调和</a:t>
            </a:r>
            <a:r>
              <a:rPr lang="en-US" altLang="zh-CN" sz="1050" b="0" i="0" dirty="0">
                <a:solidFill>
                  <a:srgbClr val="121212"/>
                </a:solidFill>
                <a:effectLst/>
                <a:latin typeface="-apple-system"/>
              </a:rPr>
              <a:t>RLHF</a:t>
            </a:r>
            <a:r>
              <a:rPr lang="zh-CN" altLang="en-US" sz="1050" b="0" i="0" dirty="0">
                <a:solidFill>
                  <a:srgbClr val="121212"/>
                </a:solidFill>
                <a:effectLst/>
                <a:latin typeface="-apple-system"/>
              </a:rPr>
              <a:t>的对齐，因此并不擅长遵从人类指令来完成任务，他们更擅长的是进行文本的续写生成。因此，如果使用诸如”请回答以下问题：</a:t>
            </a:r>
            <a:r>
              <a:rPr lang="en-US" altLang="zh-CN" sz="1050" b="0" i="0" dirty="0">
                <a:solidFill>
                  <a:srgbClr val="121212"/>
                </a:solidFill>
                <a:effectLst/>
                <a:latin typeface="-apple-system"/>
              </a:rPr>
              <a:t>XXXX“</a:t>
            </a:r>
            <a:r>
              <a:rPr lang="zh-CN" altLang="en-US" sz="1050" b="0" i="0" dirty="0">
                <a:solidFill>
                  <a:srgbClr val="121212"/>
                </a:solidFill>
                <a:effectLst/>
                <a:latin typeface="-apple-system"/>
              </a:rPr>
              <a:t>的</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，他们大概率是会续写问题或者与问题相关的内容，而不是给出问题的答案。那么这种模型如何在一些做题型数据集上进行评测呢？</a:t>
            </a:r>
            <a:endParaRPr lang="en-US" altLang="zh-CN" sz="1050" b="0" i="0" dirty="0">
              <a:solidFill>
                <a:srgbClr val="121212"/>
              </a:solidFill>
              <a:effectLst/>
              <a:latin typeface="-apple-system"/>
            </a:endParaRPr>
          </a:p>
          <a:p>
            <a:pPr defTabSz="990600"/>
            <a:r>
              <a:rPr lang="zh-CN" altLang="en-US" sz="1050" b="0" i="0" dirty="0">
                <a:solidFill>
                  <a:srgbClr val="121212"/>
                </a:solidFill>
                <a:effectLst/>
                <a:latin typeface="-apple-system"/>
              </a:rPr>
              <a:t>对于选择题来说，假设由</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四个选项。对于一个样本，构造四个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，分别由问题</a:t>
            </a:r>
            <a:r>
              <a:rPr lang="en-US" altLang="zh-CN" sz="1050" b="0" i="0" dirty="0">
                <a:solidFill>
                  <a:srgbClr val="121212"/>
                </a:solidFill>
                <a:effectLst/>
                <a:latin typeface="-apple-system"/>
              </a:rPr>
              <a:t>+”</a:t>
            </a:r>
            <a:r>
              <a:rPr lang="zh-CN" altLang="en-US" sz="1050" b="0" i="0" dirty="0">
                <a:solidFill>
                  <a:srgbClr val="121212"/>
                </a:solidFill>
                <a:effectLst/>
                <a:latin typeface="-apple-system"/>
              </a:rPr>
              <a:t>答案：“</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中的一个组成。然后将这四个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分别输入到大模型中，调用大模型的</a:t>
            </a:r>
            <a:r>
              <a:rPr lang="en-US" altLang="zh-CN" sz="1050" b="0" i="0" dirty="0">
                <a:solidFill>
                  <a:srgbClr val="121212"/>
                </a:solidFill>
                <a:effectLst/>
                <a:latin typeface="-apple-system"/>
              </a:rPr>
              <a:t>model()</a:t>
            </a:r>
            <a:r>
              <a:rPr lang="zh-CN" altLang="en-US" sz="1050" b="0" i="0" dirty="0">
                <a:solidFill>
                  <a:srgbClr val="121212"/>
                </a:solidFill>
                <a:effectLst/>
                <a:latin typeface="-apple-system"/>
              </a:rPr>
              <a:t>方法生成</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。然后基于</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计算该</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对应的</a:t>
            </a:r>
            <a:r>
              <a:rPr lang="en-US" altLang="zh-CN" sz="1050" b="0" i="0" dirty="0">
                <a:solidFill>
                  <a:srgbClr val="121212"/>
                </a:solidFill>
                <a:effectLst/>
                <a:latin typeface="-apple-system"/>
              </a:rPr>
              <a:t>ppl</a:t>
            </a:r>
            <a:r>
              <a:rPr lang="zh-CN" altLang="en-US" sz="1050" b="0" i="0" dirty="0">
                <a:solidFill>
                  <a:srgbClr val="121212"/>
                </a:solidFill>
                <a:effectLst/>
                <a:latin typeface="-apple-system"/>
              </a:rPr>
              <a:t>分数。</a:t>
            </a:r>
            <a:endParaRPr lang="zh-CN" altLang="en-US" sz="7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322E9-1575-4287-BF4E-80B524541815}"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5855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r>
              <a:rPr lang="zh-CN" altLang="en-US" sz="700" dirty="0"/>
              <a:t>首先行业大模型评估</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322E9-1575-4287-BF4E-80B524541815}"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44825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11</a:t>
            </a:r>
            <a:endParaRPr kumimoji="1" lang="zh-CN" altLang="en-US" dirty="0"/>
          </a:p>
        </p:txBody>
      </p:sp>
      <p:sp>
        <p:nvSpPr>
          <p:cNvPr id="4" name="灯片编号占位符 3"/>
          <p:cNvSpPr>
            <a:spLocks noGrp="1"/>
          </p:cNvSpPr>
          <p:nvPr>
            <p:ph type="sldNum" sz="quarter" idx="5"/>
          </p:nvPr>
        </p:nvSpPr>
        <p:spPr/>
        <p:txBody>
          <a:bodyPr/>
          <a:lstStyle/>
          <a:p>
            <a:fld id="{8ECBE276-A14B-4EC0-8627-A3891C747BCE}" type="slidenum">
              <a:rPr lang="zh-CN" altLang="en-US" smtClean="0"/>
              <a:t>2</a:t>
            </a:fld>
            <a:endParaRPr lang="zh-CN" altLang="en-US"/>
          </a:p>
        </p:txBody>
      </p:sp>
    </p:spTree>
    <p:extLst>
      <p:ext uri="{BB962C8B-B14F-4D97-AF65-F5344CB8AC3E}">
        <p14:creationId xmlns:p14="http://schemas.microsoft.com/office/powerpoint/2010/main" val="4206386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ECBE276-A14B-4EC0-8627-A3891C747BCE}" type="slidenum">
              <a:rPr lang="zh-CN" altLang="en-US" smtClean="0"/>
              <a:t>3</a:t>
            </a:fld>
            <a:endParaRPr lang="zh-CN" altLang="en-US"/>
          </a:p>
        </p:txBody>
      </p:sp>
    </p:spTree>
    <p:extLst>
      <p:ext uri="{BB962C8B-B14F-4D97-AF65-F5344CB8AC3E}">
        <p14:creationId xmlns:p14="http://schemas.microsoft.com/office/powerpoint/2010/main" val="1898159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ECBE276-A14B-4EC0-8627-A3891C747BCE}" type="slidenum">
              <a:rPr lang="zh-CN" altLang="en-US" smtClean="0"/>
              <a:t>4</a:t>
            </a:fld>
            <a:endParaRPr lang="zh-CN" altLang="en-US"/>
          </a:p>
        </p:txBody>
      </p:sp>
    </p:spTree>
    <p:extLst>
      <p:ext uri="{BB962C8B-B14F-4D97-AF65-F5344CB8AC3E}">
        <p14:creationId xmlns:p14="http://schemas.microsoft.com/office/powerpoint/2010/main" val="2487409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ECBE276-A14B-4EC0-8627-A3891C747BCE}" type="slidenum">
              <a:rPr lang="zh-CN" altLang="en-US" smtClean="0"/>
              <a:t>5</a:t>
            </a:fld>
            <a:endParaRPr lang="zh-CN" altLang="en-US"/>
          </a:p>
        </p:txBody>
      </p:sp>
    </p:spTree>
    <p:extLst>
      <p:ext uri="{BB962C8B-B14F-4D97-AF65-F5344CB8AC3E}">
        <p14:creationId xmlns:p14="http://schemas.microsoft.com/office/powerpoint/2010/main" val="116174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ECBE276-A14B-4EC0-8627-A3891C747BCE}" type="slidenum">
              <a:rPr lang="zh-CN" altLang="en-US" smtClean="0"/>
              <a:t>6</a:t>
            </a:fld>
            <a:endParaRPr lang="zh-CN" altLang="en-US"/>
          </a:p>
        </p:txBody>
      </p:sp>
    </p:spTree>
    <p:extLst>
      <p:ext uri="{BB962C8B-B14F-4D97-AF65-F5344CB8AC3E}">
        <p14:creationId xmlns:p14="http://schemas.microsoft.com/office/powerpoint/2010/main" val="4146813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r>
              <a:rPr lang="en-US" altLang="zh-CN" sz="1050" b="1" i="0" dirty="0">
                <a:solidFill>
                  <a:srgbClr val="121212"/>
                </a:solidFill>
                <a:effectLst/>
                <a:latin typeface="-apple-system"/>
              </a:rPr>
              <a:t>ppl</a:t>
            </a:r>
            <a:r>
              <a:rPr lang="zh-CN" altLang="en-US" sz="1050" b="1" i="0" dirty="0">
                <a:solidFill>
                  <a:srgbClr val="121212"/>
                </a:solidFill>
                <a:effectLst/>
                <a:latin typeface="-apple-system"/>
              </a:rPr>
              <a:t>：</a:t>
            </a:r>
            <a:r>
              <a:rPr lang="zh-CN" altLang="en-US" sz="1050" b="0" i="0" dirty="0">
                <a:solidFill>
                  <a:srgbClr val="121212"/>
                </a:solidFill>
                <a:effectLst/>
                <a:latin typeface="-apple-system"/>
              </a:rPr>
              <a:t>主要针对的是</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版模型，即只经过无监督语料的预训练得到的模型，例如</a:t>
            </a:r>
            <a:r>
              <a:rPr lang="en-US" altLang="zh-CN" sz="1050" b="0" i="0" dirty="0">
                <a:solidFill>
                  <a:srgbClr val="121212"/>
                </a:solidFill>
                <a:effectLst/>
                <a:latin typeface="-apple-system"/>
              </a:rPr>
              <a:t>llama</a:t>
            </a:r>
            <a:r>
              <a:rPr lang="zh-CN" altLang="en-US" sz="1050" b="0" i="0" dirty="0">
                <a:solidFill>
                  <a:srgbClr val="121212"/>
                </a:solidFill>
                <a:effectLst/>
                <a:latin typeface="-apple-system"/>
              </a:rPr>
              <a:t>、</a:t>
            </a:r>
            <a:r>
              <a:rPr lang="en-US" altLang="zh-CN" sz="1050" b="0" i="0" dirty="0" err="1">
                <a:solidFill>
                  <a:srgbClr val="121212"/>
                </a:solidFill>
                <a:effectLst/>
                <a:latin typeface="-apple-system"/>
              </a:rPr>
              <a:t>baichuan</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等。这些模型他们没有经过指令微调和</a:t>
            </a:r>
            <a:r>
              <a:rPr lang="en-US" altLang="zh-CN" sz="1050" b="0" i="0" dirty="0">
                <a:solidFill>
                  <a:srgbClr val="121212"/>
                </a:solidFill>
                <a:effectLst/>
                <a:latin typeface="-apple-system"/>
              </a:rPr>
              <a:t>RLHF</a:t>
            </a:r>
            <a:r>
              <a:rPr lang="zh-CN" altLang="en-US" sz="1050" b="0" i="0" dirty="0">
                <a:solidFill>
                  <a:srgbClr val="121212"/>
                </a:solidFill>
                <a:effectLst/>
                <a:latin typeface="-apple-system"/>
              </a:rPr>
              <a:t>的对齐，因此并不擅长遵从人类指令来完成任务，他们更擅长的是进行文本的续写生成。因此，如果使用诸如”请回答以下问题：</a:t>
            </a:r>
            <a:r>
              <a:rPr lang="en-US" altLang="zh-CN" sz="1050" b="0" i="0" dirty="0">
                <a:solidFill>
                  <a:srgbClr val="121212"/>
                </a:solidFill>
                <a:effectLst/>
                <a:latin typeface="-apple-system"/>
              </a:rPr>
              <a:t>XXXX“</a:t>
            </a:r>
            <a:r>
              <a:rPr lang="zh-CN" altLang="en-US" sz="1050" b="0" i="0" dirty="0">
                <a:solidFill>
                  <a:srgbClr val="121212"/>
                </a:solidFill>
                <a:effectLst/>
                <a:latin typeface="-apple-system"/>
              </a:rPr>
              <a:t>的</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，他们大概率是会续写问题或者与问题相关的内容，而不是给出问题的答案。那么这种模型如何在一些做题型数据集上进行评测呢？</a:t>
            </a:r>
            <a:endParaRPr lang="en-US" altLang="zh-CN" sz="1050" b="0" i="0" dirty="0">
              <a:solidFill>
                <a:srgbClr val="121212"/>
              </a:solidFill>
              <a:effectLst/>
              <a:latin typeface="-apple-system"/>
            </a:endParaRPr>
          </a:p>
          <a:p>
            <a:pPr defTabSz="990600"/>
            <a:r>
              <a:rPr lang="zh-CN" altLang="en-US" sz="1050" b="0" i="0" dirty="0">
                <a:solidFill>
                  <a:srgbClr val="121212"/>
                </a:solidFill>
                <a:effectLst/>
                <a:latin typeface="-apple-system"/>
              </a:rPr>
              <a:t>对于选择题来说，假设由</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四个选项。对于一个样本，构造四个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，分别由问题</a:t>
            </a:r>
            <a:r>
              <a:rPr lang="en-US" altLang="zh-CN" sz="1050" b="0" i="0" dirty="0">
                <a:solidFill>
                  <a:srgbClr val="121212"/>
                </a:solidFill>
                <a:effectLst/>
                <a:latin typeface="-apple-system"/>
              </a:rPr>
              <a:t>+”</a:t>
            </a:r>
            <a:r>
              <a:rPr lang="zh-CN" altLang="en-US" sz="1050" b="0" i="0" dirty="0">
                <a:solidFill>
                  <a:srgbClr val="121212"/>
                </a:solidFill>
                <a:effectLst/>
                <a:latin typeface="-apple-system"/>
              </a:rPr>
              <a:t>答案：“</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中的一个组成。然后将这四个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分别输入到大模型中，调用大模型的</a:t>
            </a:r>
            <a:r>
              <a:rPr lang="en-US" altLang="zh-CN" sz="1050" b="0" i="0" dirty="0">
                <a:solidFill>
                  <a:srgbClr val="121212"/>
                </a:solidFill>
                <a:effectLst/>
                <a:latin typeface="-apple-system"/>
              </a:rPr>
              <a:t>model()</a:t>
            </a:r>
            <a:r>
              <a:rPr lang="zh-CN" altLang="en-US" sz="1050" b="0" i="0" dirty="0">
                <a:solidFill>
                  <a:srgbClr val="121212"/>
                </a:solidFill>
                <a:effectLst/>
                <a:latin typeface="-apple-system"/>
              </a:rPr>
              <a:t>方法生成</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。然后基于</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计算该</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对应的</a:t>
            </a:r>
            <a:r>
              <a:rPr lang="en-US" altLang="zh-CN" sz="1050" b="0" i="0" dirty="0">
                <a:solidFill>
                  <a:srgbClr val="121212"/>
                </a:solidFill>
                <a:effectLst/>
                <a:latin typeface="-apple-system"/>
              </a:rPr>
              <a:t>ppl</a:t>
            </a:r>
            <a:r>
              <a:rPr lang="zh-CN" altLang="en-US" sz="1050" b="0" i="0" dirty="0">
                <a:solidFill>
                  <a:srgbClr val="121212"/>
                </a:solidFill>
                <a:effectLst/>
                <a:latin typeface="-apple-system"/>
              </a:rPr>
              <a:t>分数。</a:t>
            </a:r>
            <a:endParaRPr lang="zh-CN" altLang="en-US" sz="7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322E9-1575-4287-BF4E-80B524541815}"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9649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r>
              <a:rPr lang="en-US" altLang="zh-CN" sz="1050" b="1" i="0" dirty="0">
                <a:solidFill>
                  <a:srgbClr val="121212"/>
                </a:solidFill>
                <a:effectLst/>
                <a:latin typeface="-apple-system"/>
              </a:rPr>
              <a:t>ppl</a:t>
            </a:r>
            <a:r>
              <a:rPr lang="zh-CN" altLang="en-US" sz="1050" b="1" i="0" dirty="0">
                <a:solidFill>
                  <a:srgbClr val="121212"/>
                </a:solidFill>
                <a:effectLst/>
                <a:latin typeface="-apple-system"/>
              </a:rPr>
              <a:t>：</a:t>
            </a:r>
            <a:r>
              <a:rPr lang="zh-CN" altLang="en-US" sz="1050" b="0" i="0" dirty="0">
                <a:solidFill>
                  <a:srgbClr val="121212"/>
                </a:solidFill>
                <a:effectLst/>
                <a:latin typeface="-apple-system"/>
              </a:rPr>
              <a:t>主要针对的是</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版模型，即只经过无监督语料的预训练得到的模型，例如</a:t>
            </a:r>
            <a:r>
              <a:rPr lang="en-US" altLang="zh-CN" sz="1050" b="0" i="0" dirty="0">
                <a:solidFill>
                  <a:srgbClr val="121212"/>
                </a:solidFill>
                <a:effectLst/>
                <a:latin typeface="-apple-system"/>
              </a:rPr>
              <a:t>llama</a:t>
            </a:r>
            <a:r>
              <a:rPr lang="zh-CN" altLang="en-US" sz="1050" b="0" i="0" dirty="0">
                <a:solidFill>
                  <a:srgbClr val="121212"/>
                </a:solidFill>
                <a:effectLst/>
                <a:latin typeface="-apple-system"/>
              </a:rPr>
              <a:t>、</a:t>
            </a:r>
            <a:r>
              <a:rPr lang="en-US" altLang="zh-CN" sz="1050" b="0" i="0" dirty="0" err="1">
                <a:solidFill>
                  <a:srgbClr val="121212"/>
                </a:solidFill>
                <a:effectLst/>
                <a:latin typeface="-apple-system"/>
              </a:rPr>
              <a:t>baichuan</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等。这些模型他们没有经过指令微调和</a:t>
            </a:r>
            <a:r>
              <a:rPr lang="en-US" altLang="zh-CN" sz="1050" b="0" i="0" dirty="0">
                <a:solidFill>
                  <a:srgbClr val="121212"/>
                </a:solidFill>
                <a:effectLst/>
                <a:latin typeface="-apple-system"/>
              </a:rPr>
              <a:t>RLHF</a:t>
            </a:r>
            <a:r>
              <a:rPr lang="zh-CN" altLang="en-US" sz="1050" b="0" i="0" dirty="0">
                <a:solidFill>
                  <a:srgbClr val="121212"/>
                </a:solidFill>
                <a:effectLst/>
                <a:latin typeface="-apple-system"/>
              </a:rPr>
              <a:t>的对齐，因此并不擅长遵从人类指令来完成任务，他们更擅长的是进行文本的续写生成。因此，如果使用诸如”请回答以下问题：</a:t>
            </a:r>
            <a:r>
              <a:rPr lang="en-US" altLang="zh-CN" sz="1050" b="0" i="0" dirty="0">
                <a:solidFill>
                  <a:srgbClr val="121212"/>
                </a:solidFill>
                <a:effectLst/>
                <a:latin typeface="-apple-system"/>
              </a:rPr>
              <a:t>XXXX“</a:t>
            </a:r>
            <a:r>
              <a:rPr lang="zh-CN" altLang="en-US" sz="1050" b="0" i="0" dirty="0">
                <a:solidFill>
                  <a:srgbClr val="121212"/>
                </a:solidFill>
                <a:effectLst/>
                <a:latin typeface="-apple-system"/>
              </a:rPr>
              <a:t>的</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，他们大概率是会续写问题或者与问题相关的内容，而不是给出问题的答案。那么这种模型如何在一些做题型数据集上进行评测呢？</a:t>
            </a:r>
            <a:endParaRPr lang="en-US" altLang="zh-CN" sz="1050" b="0" i="0" dirty="0">
              <a:solidFill>
                <a:srgbClr val="121212"/>
              </a:solidFill>
              <a:effectLst/>
              <a:latin typeface="-apple-system"/>
            </a:endParaRPr>
          </a:p>
          <a:p>
            <a:pPr defTabSz="990600"/>
            <a:r>
              <a:rPr lang="zh-CN" altLang="en-US" sz="1050" b="0" i="0" dirty="0">
                <a:solidFill>
                  <a:srgbClr val="121212"/>
                </a:solidFill>
                <a:effectLst/>
                <a:latin typeface="-apple-system"/>
              </a:rPr>
              <a:t>对于选择题来说，假设由</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四个选项。对于一个样本，构造四个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，分别由问题</a:t>
            </a:r>
            <a:r>
              <a:rPr lang="en-US" altLang="zh-CN" sz="1050" b="0" i="0" dirty="0">
                <a:solidFill>
                  <a:srgbClr val="121212"/>
                </a:solidFill>
                <a:effectLst/>
                <a:latin typeface="-apple-system"/>
              </a:rPr>
              <a:t>+”</a:t>
            </a:r>
            <a:r>
              <a:rPr lang="zh-CN" altLang="en-US" sz="1050" b="0" i="0" dirty="0">
                <a:solidFill>
                  <a:srgbClr val="121212"/>
                </a:solidFill>
                <a:effectLst/>
                <a:latin typeface="-apple-system"/>
              </a:rPr>
              <a:t>答案：“</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中的一个组成。然后将这四个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分别输入到大模型中，调用大模型的</a:t>
            </a:r>
            <a:r>
              <a:rPr lang="en-US" altLang="zh-CN" sz="1050" b="0" i="0" dirty="0">
                <a:solidFill>
                  <a:srgbClr val="121212"/>
                </a:solidFill>
                <a:effectLst/>
                <a:latin typeface="-apple-system"/>
              </a:rPr>
              <a:t>model()</a:t>
            </a:r>
            <a:r>
              <a:rPr lang="zh-CN" altLang="en-US" sz="1050" b="0" i="0" dirty="0">
                <a:solidFill>
                  <a:srgbClr val="121212"/>
                </a:solidFill>
                <a:effectLst/>
                <a:latin typeface="-apple-system"/>
              </a:rPr>
              <a:t>方法生成</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。然后基于</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计算该</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对应的</a:t>
            </a:r>
            <a:r>
              <a:rPr lang="en-US" altLang="zh-CN" sz="1050" b="0" i="0" dirty="0">
                <a:solidFill>
                  <a:srgbClr val="121212"/>
                </a:solidFill>
                <a:effectLst/>
                <a:latin typeface="-apple-system"/>
              </a:rPr>
              <a:t>ppl</a:t>
            </a:r>
            <a:r>
              <a:rPr lang="zh-CN" altLang="en-US" sz="1050" b="0" i="0" dirty="0">
                <a:solidFill>
                  <a:srgbClr val="121212"/>
                </a:solidFill>
                <a:effectLst/>
                <a:latin typeface="-apple-system"/>
              </a:rPr>
              <a:t>分数。</a:t>
            </a:r>
            <a:endParaRPr lang="zh-CN" altLang="en-US" sz="7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322E9-1575-4287-BF4E-80B524541815}"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97960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r>
              <a:rPr lang="en-US" altLang="zh-CN" sz="1050" b="1" i="0" dirty="0">
                <a:solidFill>
                  <a:srgbClr val="121212"/>
                </a:solidFill>
                <a:effectLst/>
                <a:latin typeface="-apple-system"/>
              </a:rPr>
              <a:t>ppl</a:t>
            </a:r>
            <a:r>
              <a:rPr lang="zh-CN" altLang="en-US" sz="1050" b="1" i="0" dirty="0">
                <a:solidFill>
                  <a:srgbClr val="121212"/>
                </a:solidFill>
                <a:effectLst/>
                <a:latin typeface="-apple-system"/>
              </a:rPr>
              <a:t>：</a:t>
            </a:r>
            <a:r>
              <a:rPr lang="zh-CN" altLang="en-US" sz="1050" b="0" i="0" dirty="0">
                <a:solidFill>
                  <a:srgbClr val="121212"/>
                </a:solidFill>
                <a:effectLst/>
                <a:latin typeface="-apple-system"/>
              </a:rPr>
              <a:t>主要针对的是</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版模型，即只经过无监督语料的预训练得到的模型，例如</a:t>
            </a:r>
            <a:r>
              <a:rPr lang="en-US" altLang="zh-CN" sz="1050" b="0" i="0" dirty="0">
                <a:solidFill>
                  <a:srgbClr val="121212"/>
                </a:solidFill>
                <a:effectLst/>
                <a:latin typeface="-apple-system"/>
              </a:rPr>
              <a:t>llama</a:t>
            </a:r>
            <a:r>
              <a:rPr lang="zh-CN" altLang="en-US" sz="1050" b="0" i="0" dirty="0">
                <a:solidFill>
                  <a:srgbClr val="121212"/>
                </a:solidFill>
                <a:effectLst/>
                <a:latin typeface="-apple-system"/>
              </a:rPr>
              <a:t>、</a:t>
            </a:r>
            <a:r>
              <a:rPr lang="en-US" altLang="zh-CN" sz="1050" b="0" i="0" dirty="0" err="1">
                <a:solidFill>
                  <a:srgbClr val="121212"/>
                </a:solidFill>
                <a:effectLst/>
                <a:latin typeface="-apple-system"/>
              </a:rPr>
              <a:t>baichuan</a:t>
            </a:r>
            <a:r>
              <a:rPr lang="en-US" altLang="zh-CN" sz="1050" b="0" i="0" dirty="0">
                <a:solidFill>
                  <a:srgbClr val="121212"/>
                </a:solidFill>
                <a:effectLst/>
                <a:latin typeface="-apple-system"/>
              </a:rPr>
              <a:t>-base</a:t>
            </a:r>
            <a:r>
              <a:rPr lang="zh-CN" altLang="en-US" sz="1050" b="0" i="0" dirty="0">
                <a:solidFill>
                  <a:srgbClr val="121212"/>
                </a:solidFill>
                <a:effectLst/>
                <a:latin typeface="-apple-system"/>
              </a:rPr>
              <a:t>等。这些模型他们没有经过指令微调和</a:t>
            </a:r>
            <a:r>
              <a:rPr lang="en-US" altLang="zh-CN" sz="1050" b="0" i="0" dirty="0">
                <a:solidFill>
                  <a:srgbClr val="121212"/>
                </a:solidFill>
                <a:effectLst/>
                <a:latin typeface="-apple-system"/>
              </a:rPr>
              <a:t>RLHF</a:t>
            </a:r>
            <a:r>
              <a:rPr lang="zh-CN" altLang="en-US" sz="1050" b="0" i="0" dirty="0">
                <a:solidFill>
                  <a:srgbClr val="121212"/>
                </a:solidFill>
                <a:effectLst/>
                <a:latin typeface="-apple-system"/>
              </a:rPr>
              <a:t>的对齐，因此并不擅长遵从人类指令来完成任务，他们更擅长的是进行文本的续写生成。因此，如果使用诸如”请回答以下问题：</a:t>
            </a:r>
            <a:r>
              <a:rPr lang="en-US" altLang="zh-CN" sz="1050" b="0" i="0" dirty="0">
                <a:solidFill>
                  <a:srgbClr val="121212"/>
                </a:solidFill>
                <a:effectLst/>
                <a:latin typeface="-apple-system"/>
              </a:rPr>
              <a:t>XXXX“</a:t>
            </a:r>
            <a:r>
              <a:rPr lang="zh-CN" altLang="en-US" sz="1050" b="0" i="0" dirty="0">
                <a:solidFill>
                  <a:srgbClr val="121212"/>
                </a:solidFill>
                <a:effectLst/>
                <a:latin typeface="-apple-system"/>
              </a:rPr>
              <a:t>的</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，他们大概率是会续写问题或者与问题相关的内容，而不是给出问题的答案。那么这种模型如何在一些做题型数据集上进行评测呢？</a:t>
            </a:r>
            <a:endParaRPr lang="en-US" altLang="zh-CN" sz="1050" b="0" i="0" dirty="0">
              <a:solidFill>
                <a:srgbClr val="121212"/>
              </a:solidFill>
              <a:effectLst/>
              <a:latin typeface="-apple-system"/>
            </a:endParaRPr>
          </a:p>
          <a:p>
            <a:pPr defTabSz="990600"/>
            <a:r>
              <a:rPr lang="zh-CN" altLang="en-US" sz="1050" b="0" i="0" dirty="0">
                <a:solidFill>
                  <a:srgbClr val="121212"/>
                </a:solidFill>
                <a:effectLst/>
                <a:latin typeface="-apple-system"/>
              </a:rPr>
              <a:t>对于选择题来说，假设由</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四个选项。对于一个样本，构造四个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，分别由问题</a:t>
            </a:r>
            <a:r>
              <a:rPr lang="en-US" altLang="zh-CN" sz="1050" b="0" i="0" dirty="0">
                <a:solidFill>
                  <a:srgbClr val="121212"/>
                </a:solidFill>
                <a:effectLst/>
                <a:latin typeface="-apple-system"/>
              </a:rPr>
              <a:t>+”</a:t>
            </a:r>
            <a:r>
              <a:rPr lang="zh-CN" altLang="en-US" sz="1050" b="0" i="0" dirty="0">
                <a:solidFill>
                  <a:srgbClr val="121212"/>
                </a:solidFill>
                <a:effectLst/>
                <a:latin typeface="-apple-system"/>
              </a:rPr>
              <a:t>答案：“</a:t>
            </a:r>
            <a:r>
              <a:rPr lang="en-US" altLang="zh-CN" sz="1050" b="0" i="0" dirty="0">
                <a:solidFill>
                  <a:srgbClr val="121212"/>
                </a:solidFill>
                <a:effectLst/>
                <a:latin typeface="-apple-system"/>
              </a:rPr>
              <a:t>+[ABCD]</a:t>
            </a:r>
            <a:r>
              <a:rPr lang="zh-CN" altLang="en-US" sz="1050" b="0" i="0" dirty="0">
                <a:solidFill>
                  <a:srgbClr val="121212"/>
                </a:solidFill>
                <a:effectLst/>
                <a:latin typeface="-apple-system"/>
              </a:rPr>
              <a:t>中的一个组成。然后将这四个</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分别输入到大模型中，调用大模型的</a:t>
            </a:r>
            <a:r>
              <a:rPr lang="en-US" altLang="zh-CN" sz="1050" b="0" i="0" dirty="0">
                <a:solidFill>
                  <a:srgbClr val="121212"/>
                </a:solidFill>
                <a:effectLst/>
                <a:latin typeface="-apple-system"/>
              </a:rPr>
              <a:t>model()</a:t>
            </a:r>
            <a:r>
              <a:rPr lang="zh-CN" altLang="en-US" sz="1050" b="0" i="0" dirty="0">
                <a:solidFill>
                  <a:srgbClr val="121212"/>
                </a:solidFill>
                <a:effectLst/>
                <a:latin typeface="-apple-system"/>
              </a:rPr>
              <a:t>方法生成</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。然后基于</a:t>
            </a:r>
            <a:r>
              <a:rPr lang="en-US" altLang="zh-CN" sz="1050" b="0" i="0" dirty="0">
                <a:solidFill>
                  <a:srgbClr val="121212"/>
                </a:solidFill>
                <a:effectLst/>
                <a:latin typeface="-apple-system"/>
              </a:rPr>
              <a:t>logits</a:t>
            </a:r>
            <a:r>
              <a:rPr lang="zh-CN" altLang="en-US" sz="1050" b="0" i="0" dirty="0">
                <a:solidFill>
                  <a:srgbClr val="121212"/>
                </a:solidFill>
                <a:effectLst/>
                <a:latin typeface="-apple-system"/>
              </a:rPr>
              <a:t>计算该</a:t>
            </a:r>
            <a:r>
              <a:rPr lang="en-US" altLang="zh-CN" sz="1050" b="0" i="0" dirty="0">
                <a:solidFill>
                  <a:srgbClr val="121212"/>
                </a:solidFill>
                <a:effectLst/>
                <a:latin typeface="-apple-system"/>
              </a:rPr>
              <a:t>prompt</a:t>
            </a:r>
            <a:r>
              <a:rPr lang="zh-CN" altLang="en-US" sz="1050" b="0" i="0" dirty="0">
                <a:solidFill>
                  <a:srgbClr val="121212"/>
                </a:solidFill>
                <a:effectLst/>
                <a:latin typeface="-apple-system"/>
              </a:rPr>
              <a:t>对应的</a:t>
            </a:r>
            <a:r>
              <a:rPr lang="en-US" altLang="zh-CN" sz="1050" b="0" i="0" dirty="0">
                <a:solidFill>
                  <a:srgbClr val="121212"/>
                </a:solidFill>
                <a:effectLst/>
                <a:latin typeface="-apple-system"/>
              </a:rPr>
              <a:t>ppl</a:t>
            </a:r>
            <a:r>
              <a:rPr lang="zh-CN" altLang="en-US" sz="1050" b="0" i="0" dirty="0">
                <a:solidFill>
                  <a:srgbClr val="121212"/>
                </a:solidFill>
                <a:effectLst/>
                <a:latin typeface="-apple-system"/>
              </a:rPr>
              <a:t>分数。</a:t>
            </a:r>
            <a:endParaRPr lang="zh-CN" altLang="en-US" sz="7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322E9-1575-4287-BF4E-80B524541815}"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314830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image" Target="../media/image5.pn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slideMaster" Target="../slideMasters/slideMaster1.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768B5E6-A76C-4A91-BEB0-D88E6D0EABF5}" type="datetime1">
              <a:rPr lang="zh-CN" altLang="en-US" smtClean="0"/>
              <a:t>2023/12/28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66D4CE-F211-431D-8CB1-4777ED04910D}" type="slidenum">
              <a:rPr lang="zh-CN" altLang="en-US" smtClean="0"/>
              <a:t>‹#›</a:t>
            </a:fld>
            <a:endParaRPr lang="zh-CN" altLang="en-US"/>
          </a:p>
        </p:txBody>
      </p:sp>
      <p:pic>
        <p:nvPicPr>
          <p:cNvPr id="7" name="图片 6"/>
          <p:cNvPicPr>
            <a:picLocks noChangeAspect="1"/>
          </p:cNvPicPr>
          <p:nvPr userDrawn="1"/>
        </p:nvPicPr>
        <p:blipFill>
          <a:blip r:embed="rId2"/>
          <a:stretch>
            <a:fillRect/>
          </a:stretch>
        </p:blipFill>
        <p:spPr>
          <a:xfrm>
            <a:off x="0" y="-21020"/>
            <a:ext cx="12192000" cy="6882996"/>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3734" y="582436"/>
            <a:ext cx="3067754" cy="329260"/>
          </a:xfrm>
          <a:prstGeom prst="rect">
            <a:avLst/>
          </a:prstGeom>
        </p:spPr>
      </p:pic>
    </p:spTree>
    <p:extLst>
      <p:ext uri="{BB962C8B-B14F-4D97-AF65-F5344CB8AC3E}">
        <p14:creationId xmlns:p14="http://schemas.microsoft.com/office/powerpoint/2010/main" val="4082672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5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12192000" y="0"/>
            <a:ext cx="1296821" cy="449627"/>
          </a:xfrm>
          <a:prstGeom prst="rect">
            <a:avLst/>
          </a:prstGeom>
          <a:solidFill>
            <a:srgbClr val="CC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t>CC3333</a:t>
            </a:r>
            <a:endParaRPr lang="zh-CN" altLang="en-US" sz="1465" dirty="0"/>
          </a:p>
        </p:txBody>
      </p:sp>
      <p:sp>
        <p:nvSpPr>
          <p:cNvPr id="9" name="矩形 8"/>
          <p:cNvSpPr/>
          <p:nvPr userDrawn="1"/>
        </p:nvSpPr>
        <p:spPr>
          <a:xfrm>
            <a:off x="12187767" y="4439873"/>
            <a:ext cx="1296821" cy="449627"/>
          </a:xfrm>
          <a:prstGeom prst="rect">
            <a:avLst/>
          </a:prstGeom>
          <a:solidFill>
            <a:srgbClr val="00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t>007CD3</a:t>
            </a:r>
            <a:endParaRPr lang="zh-CN" altLang="en-US" sz="1465" dirty="0"/>
          </a:p>
        </p:txBody>
      </p:sp>
      <p:sp>
        <p:nvSpPr>
          <p:cNvPr id="12" name="矩形 11"/>
          <p:cNvSpPr/>
          <p:nvPr userDrawn="1"/>
        </p:nvSpPr>
        <p:spPr>
          <a:xfrm>
            <a:off x="12192000" y="960107"/>
            <a:ext cx="1296821" cy="449627"/>
          </a:xfrm>
          <a:prstGeom prst="rect">
            <a:avLst/>
          </a:prstGeom>
          <a:solidFill>
            <a:srgbClr val="FEA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t>FEA334</a:t>
            </a:r>
            <a:endParaRPr lang="zh-CN" altLang="en-US" sz="1465" dirty="0"/>
          </a:p>
        </p:txBody>
      </p:sp>
      <p:sp>
        <p:nvSpPr>
          <p:cNvPr id="13" name="矩形 12"/>
          <p:cNvSpPr/>
          <p:nvPr userDrawn="1"/>
        </p:nvSpPr>
        <p:spPr>
          <a:xfrm>
            <a:off x="12192000" y="2278112"/>
            <a:ext cx="1296821" cy="449627"/>
          </a:xfrm>
          <a:prstGeom prst="rect">
            <a:avLst/>
          </a:prstGeom>
          <a:solidFill>
            <a:srgbClr val="EEEEEE"/>
          </a:solidFill>
          <a:ln w="9525">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solidFill>
                  <a:srgbClr val="666666"/>
                </a:solidFill>
              </a:rPr>
              <a:t>666666</a:t>
            </a:r>
            <a:endParaRPr lang="zh-CN" altLang="en-US" sz="1465" dirty="0">
              <a:solidFill>
                <a:srgbClr val="666666"/>
              </a:solidFill>
            </a:endParaRPr>
          </a:p>
        </p:txBody>
      </p:sp>
      <p:sp>
        <p:nvSpPr>
          <p:cNvPr id="14" name="矩形 13"/>
          <p:cNvSpPr/>
          <p:nvPr userDrawn="1"/>
        </p:nvSpPr>
        <p:spPr>
          <a:xfrm>
            <a:off x="12192000" y="480053"/>
            <a:ext cx="1296821" cy="449627"/>
          </a:xfrm>
          <a:prstGeom prst="rect">
            <a:avLst/>
          </a:prstGeom>
          <a:solidFill>
            <a:srgbClr val="006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t>0061B2</a:t>
            </a:r>
            <a:endParaRPr lang="zh-CN" altLang="en-US" sz="1465" dirty="0"/>
          </a:p>
        </p:txBody>
      </p:sp>
      <p:sp>
        <p:nvSpPr>
          <p:cNvPr id="15" name="矩形 14"/>
          <p:cNvSpPr/>
          <p:nvPr userDrawn="1"/>
        </p:nvSpPr>
        <p:spPr>
          <a:xfrm>
            <a:off x="12192000" y="3990247"/>
            <a:ext cx="1296821" cy="449627"/>
          </a:xfrm>
          <a:prstGeom prst="rect">
            <a:avLst/>
          </a:prstGeom>
          <a:solidFill>
            <a:srgbClr val="009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t>0095DE</a:t>
            </a:r>
            <a:endParaRPr lang="zh-CN" altLang="en-US" sz="1465" dirty="0"/>
          </a:p>
        </p:txBody>
      </p:sp>
      <p:sp>
        <p:nvSpPr>
          <p:cNvPr id="16" name="矩形 15"/>
          <p:cNvSpPr/>
          <p:nvPr userDrawn="1"/>
        </p:nvSpPr>
        <p:spPr>
          <a:xfrm>
            <a:off x="12187767" y="3540620"/>
            <a:ext cx="1296821" cy="449627"/>
          </a:xfrm>
          <a:prstGeom prst="rect">
            <a:avLst/>
          </a:prstGeom>
          <a:solidFill>
            <a:srgbClr val="31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t>31BBFF</a:t>
            </a:r>
            <a:endParaRPr lang="zh-CN" altLang="en-US" sz="1465" dirty="0"/>
          </a:p>
        </p:txBody>
      </p:sp>
      <p:sp>
        <p:nvSpPr>
          <p:cNvPr id="18" name="标题 1"/>
          <p:cNvSpPr>
            <a:spLocks noGrp="1"/>
          </p:cNvSpPr>
          <p:nvPr>
            <p:ph type="title"/>
          </p:nvPr>
        </p:nvSpPr>
        <p:spPr>
          <a:xfrm>
            <a:off x="609599" y="2"/>
            <a:ext cx="10416791" cy="734645"/>
          </a:xfrm>
          <a:prstGeom prst="rect">
            <a:avLst/>
          </a:prstGeom>
        </p:spPr>
        <p:txBody>
          <a:bodyPr anchor="ctr"/>
          <a:lstStyle>
            <a:lvl1pPr algn="l">
              <a:defRPr kumimoji="0" lang="zh-CN" altLang="en-US" sz="1865" b="0" i="0" u="none" strike="noStrike" kern="1200" cap="none" spc="0" normalizeH="0" baseline="0" noProof="1">
                <a:ln>
                  <a:noFill/>
                </a:ln>
                <a:solidFill>
                  <a:schemeClr val="bg1">
                    <a:lumMod val="75000"/>
                  </a:schemeClr>
                </a:solidFill>
                <a:effectLst/>
                <a:uLnTx/>
                <a:uFillTx/>
                <a:latin typeface="微软雅黑" panose="020B0503020204020204" charset="-122"/>
                <a:ea typeface="微软雅黑" panose="020B0503020204020204" charset="-122"/>
                <a:cs typeface="+mj-cs"/>
              </a:defRPr>
            </a:lvl1pPr>
          </a:lstStyle>
          <a:p>
            <a:pPr marL="0" marR="0" lvl="0" indent="0" algn="l" defTabSz="6096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noProof="1"/>
              <a:t>单击此处编辑母版标题样式</a:t>
            </a:r>
          </a:p>
        </p:txBody>
      </p:sp>
    </p:spTree>
    <p:extLst>
      <p:ext uri="{BB962C8B-B14F-4D97-AF65-F5344CB8AC3E}">
        <p14:creationId xmlns:p14="http://schemas.microsoft.com/office/powerpoint/2010/main" val="3714740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文本占位符 7"/>
          <p:cNvSpPr>
            <a:spLocks noGrp="1"/>
          </p:cNvSpPr>
          <p:nvPr>
            <p:ph type="body" sz="quarter" idx="10" hasCustomPrompt="1"/>
          </p:nvPr>
        </p:nvSpPr>
        <p:spPr>
          <a:xfrm>
            <a:off x="6350471" y="224217"/>
            <a:ext cx="5643815" cy="586316"/>
          </a:xfrm>
          <a:prstGeom prst="rect">
            <a:avLst/>
          </a:prstGeom>
        </p:spPr>
        <p:txBody>
          <a:bodyPr vert="horz" anchor="ctr"/>
          <a:lstStyle>
            <a:lvl1pPr marL="0" indent="0" algn="r">
              <a:buNone/>
              <a:defRPr sz="2665" b="1">
                <a:solidFill>
                  <a:schemeClr val="bg1"/>
                </a:solidFill>
              </a:defRPr>
            </a:lvl1pPr>
          </a:lstStyle>
          <a:p>
            <a:pPr lvl="0"/>
            <a:r>
              <a:rPr kumimoji="1" lang="en-US" altLang="zh-CN" sz="2665" dirty="0"/>
              <a:t>CLICK</a:t>
            </a:r>
            <a:r>
              <a:rPr kumimoji="1" lang="zh-CN" altLang="en-US" sz="2665" dirty="0"/>
              <a:t> </a:t>
            </a:r>
            <a:r>
              <a:rPr kumimoji="1" lang="en-US" altLang="zh-CN" sz="2665" dirty="0"/>
              <a:t>HERE</a:t>
            </a:r>
            <a:r>
              <a:rPr kumimoji="1" lang="zh-CN" altLang="en-US" sz="2665" dirty="0"/>
              <a:t> </a:t>
            </a:r>
            <a:r>
              <a:rPr kumimoji="1" lang="en-US" altLang="zh-CN" sz="2665" dirty="0"/>
              <a:t>TO</a:t>
            </a:r>
            <a:r>
              <a:rPr kumimoji="1" lang="zh-CN" altLang="en-US" sz="2665" dirty="0"/>
              <a:t> </a:t>
            </a:r>
            <a:r>
              <a:rPr kumimoji="1" lang="en-US" altLang="zh-CN" sz="2665" dirty="0"/>
              <a:t>ADD</a:t>
            </a:r>
            <a:r>
              <a:rPr kumimoji="1" lang="zh-CN" altLang="en-US" sz="2665" dirty="0"/>
              <a:t> </a:t>
            </a:r>
            <a:r>
              <a:rPr kumimoji="1" lang="en-US" altLang="zh-CN" sz="2665" dirty="0"/>
              <a:t>YOUR</a:t>
            </a:r>
            <a:r>
              <a:rPr kumimoji="1" lang="zh-CN" altLang="en-US" sz="2665" dirty="0"/>
              <a:t> </a:t>
            </a:r>
            <a:r>
              <a:rPr kumimoji="1" lang="en-US" altLang="zh-CN" sz="2665" dirty="0"/>
              <a:t>TITLE</a:t>
            </a:r>
            <a:endParaRPr kumimoji="1" lang="zh-CN" altLang="en-US" dirty="0"/>
          </a:p>
        </p:txBody>
      </p:sp>
      <p:sp>
        <p:nvSpPr>
          <p:cNvPr id="11" name="文本占位符 7"/>
          <p:cNvSpPr>
            <a:spLocks noGrp="1"/>
          </p:cNvSpPr>
          <p:nvPr>
            <p:ph type="body" sz="quarter" idx="11" hasCustomPrompt="1"/>
          </p:nvPr>
        </p:nvSpPr>
        <p:spPr>
          <a:xfrm>
            <a:off x="203207" y="6094894"/>
            <a:ext cx="678804" cy="586316"/>
          </a:xfrm>
          <a:prstGeom prst="rect">
            <a:avLst/>
          </a:prstGeom>
        </p:spPr>
        <p:txBody>
          <a:bodyPr vert="horz" anchor="ctr"/>
          <a:lstStyle>
            <a:lvl1pPr marL="0" indent="0" algn="l">
              <a:buNone/>
              <a:defRPr sz="2665"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299308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2"/>
            <a:ext cx="12192000" cy="6858001"/>
          </a:xfrm>
          <a:prstGeom prst="rect">
            <a:avLst/>
          </a:prstGeom>
        </p:spPr>
      </p:pic>
      <p:pic>
        <p:nvPicPr>
          <p:cNvPr id="7" name="图片 6" descr="png(反白稿）"/>
          <p:cNvPicPr>
            <a:picLocks noChangeAspect="1"/>
          </p:cNvPicPr>
          <p:nvPr userDrawn="1"/>
        </p:nvPicPr>
        <p:blipFill>
          <a:blip r:embed="rId3"/>
          <a:stretch>
            <a:fillRect/>
          </a:stretch>
        </p:blipFill>
        <p:spPr>
          <a:xfrm>
            <a:off x="9984105" y="5721072"/>
            <a:ext cx="1440000" cy="580946"/>
          </a:xfrm>
          <a:prstGeom prst="rect">
            <a:avLst/>
          </a:prstGeom>
        </p:spPr>
      </p:pic>
    </p:spTree>
    <p:extLst>
      <p:ext uri="{BB962C8B-B14F-4D97-AF65-F5344CB8AC3E}">
        <p14:creationId xmlns:p14="http://schemas.microsoft.com/office/powerpoint/2010/main" val="252171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58445" y="162561"/>
            <a:ext cx="10515600" cy="761776"/>
          </a:xfrm>
        </p:spPr>
        <p:txBody>
          <a:bodyPr>
            <a:normAutofit/>
          </a:bodyPr>
          <a:lstStyle>
            <a:lvl1pPr>
              <a:defRPr sz="2800" b="1">
                <a:solidFill>
                  <a:srgbClr val="002060"/>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838200" y="1390918"/>
            <a:ext cx="10515600" cy="4670513"/>
          </a:xfrm>
        </p:spPr>
        <p:txBody>
          <a:bodyPr>
            <a:normAutofit/>
          </a:bodyPr>
          <a:lstStyle>
            <a:lvl1pPr>
              <a:lnSpc>
                <a:spcPct val="150000"/>
              </a:lnSpc>
              <a:defRPr sz="2400" b="1">
                <a:solidFill>
                  <a:srgbClr val="002060"/>
                </a:solidFill>
                <a:latin typeface="黑体" panose="02010609060101010101" pitchFamily="49" charset="-122"/>
                <a:ea typeface="黑体" panose="02010609060101010101" pitchFamily="49" charset="-122"/>
              </a:defRPr>
            </a:lvl1pPr>
            <a:lvl2pPr>
              <a:lnSpc>
                <a:spcPct val="150000"/>
              </a:lnSpc>
              <a:defRPr sz="2000" b="1">
                <a:solidFill>
                  <a:srgbClr val="002060"/>
                </a:solidFill>
                <a:latin typeface="黑体" panose="02010609060101010101" pitchFamily="49" charset="-122"/>
                <a:ea typeface="黑体" panose="02010609060101010101" pitchFamily="49" charset="-122"/>
              </a:defRPr>
            </a:lvl2pPr>
            <a:lvl3pPr>
              <a:lnSpc>
                <a:spcPct val="150000"/>
              </a:lnSpc>
              <a:defRPr sz="2000" b="1">
                <a:solidFill>
                  <a:srgbClr val="002060"/>
                </a:solidFill>
                <a:latin typeface="黑体" panose="02010609060101010101" pitchFamily="49" charset="-122"/>
                <a:ea typeface="黑体" panose="02010609060101010101" pitchFamily="49" charset="-122"/>
              </a:defRPr>
            </a:lvl3pPr>
            <a:lvl4pPr>
              <a:lnSpc>
                <a:spcPct val="150000"/>
              </a:lnSpc>
              <a:defRPr sz="2000" b="1">
                <a:solidFill>
                  <a:srgbClr val="002060"/>
                </a:solidFill>
                <a:latin typeface="黑体" panose="02010609060101010101" pitchFamily="49" charset="-122"/>
                <a:ea typeface="黑体" panose="02010609060101010101" pitchFamily="49" charset="-122"/>
              </a:defRPr>
            </a:lvl4pPr>
            <a:lvl5pPr>
              <a:lnSpc>
                <a:spcPct val="150000"/>
              </a:lnSpc>
              <a:defRPr sz="2000" b="1">
                <a:solidFill>
                  <a:srgbClr val="002060"/>
                </a:solidFill>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1" name="矩形 10"/>
          <p:cNvSpPr/>
          <p:nvPr userDrawn="1"/>
        </p:nvSpPr>
        <p:spPr>
          <a:xfrm>
            <a:off x="2664178" y="4639733"/>
            <a:ext cx="6801555" cy="5700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321735" y="5678311"/>
            <a:ext cx="2743200" cy="476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831787"/>
            <a:ext cx="1219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日期占位符 7"/>
          <p:cNvSpPr>
            <a:spLocks noGrp="1"/>
          </p:cNvSpPr>
          <p:nvPr>
            <p:ph type="dt" sz="half" idx="10"/>
          </p:nvPr>
        </p:nvSpPr>
        <p:spPr/>
        <p:txBody>
          <a:bodyPr/>
          <a:lstStyle/>
          <a:p>
            <a:fld id="{365677B1-3532-4FB3-886E-56C073B3214D}" type="datetime1">
              <a:rPr lang="zh-CN" altLang="en-US" smtClean="0"/>
              <a:t>2023/12/28</a:t>
            </a:fld>
            <a:endParaRPr lang="zh-CN" altLang="en-US"/>
          </a:p>
        </p:txBody>
      </p:sp>
      <p:sp>
        <p:nvSpPr>
          <p:cNvPr id="9" name="页脚占位符 8"/>
          <p:cNvSpPr>
            <a:spLocks noGrp="1"/>
          </p:cNvSpPr>
          <p:nvPr>
            <p:ph type="ftr" sz="quarter" idx="11"/>
          </p:nvPr>
        </p:nvSpPr>
        <p:spPr/>
        <p:txBody>
          <a:bodyPr/>
          <a:lstStyle/>
          <a:p>
            <a:endParaRPr lang="zh-CN" altLang="en-US"/>
          </a:p>
        </p:txBody>
      </p:sp>
      <p:sp>
        <p:nvSpPr>
          <p:cNvPr id="15" name="文本框 14"/>
          <p:cNvSpPr txBox="1"/>
          <p:nvPr userDrawn="1"/>
        </p:nvSpPr>
        <p:spPr>
          <a:xfrm>
            <a:off x="11480479" y="6512114"/>
            <a:ext cx="767080" cy="275590"/>
          </a:xfrm>
          <a:prstGeom prst="rect">
            <a:avLst/>
          </a:prstGeom>
          <a:noFill/>
        </p:spPr>
        <p:txBody>
          <a:bodyPr wrap="square">
            <a:spAutoFit/>
          </a:bodyPr>
          <a:lstStyle/>
          <a:p>
            <a:pPr lvl="0"/>
            <a:fld id="{9A0DB2DC-4C9A-4742-B13C-FB6460FD3503}" type="slidenum">
              <a:rPr lang="en-US" altLang="zh-CN" sz="1200" b="1" smtClean="0">
                <a:solidFill>
                  <a:schemeClr val="bg1">
                    <a:lumMod val="65000"/>
                  </a:schemeClr>
                </a:solidFill>
                <a:latin typeface="Calibri" panose="020F0502020204030204" charset="0"/>
                <a:ea typeface="黑体" panose="02010609060101010101" pitchFamily="49" charset="-122"/>
              </a:rPr>
              <a:t>‹#›</a:t>
            </a:fld>
            <a:endParaRPr lang="zh-CN" altLang="en-US" sz="1200" b="1" dirty="0">
              <a:solidFill>
                <a:schemeClr val="bg1">
                  <a:lumMod val="65000"/>
                </a:schemeClr>
              </a:solidFill>
              <a:latin typeface="Calibri" panose="020F0502020204030204" charset="0"/>
              <a:ea typeface="黑体" panose="02010609060101010101" pitchFamily="49" charset="-122"/>
            </a:endParaRPr>
          </a:p>
        </p:txBody>
      </p:sp>
      <p:pic>
        <p:nvPicPr>
          <p:cNvPr id="4" name="图片 3"/>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0849699" y="287723"/>
            <a:ext cx="919727" cy="371751"/>
          </a:xfrm>
          <a:prstGeom prst="rect">
            <a:avLst/>
          </a:prstGeom>
        </p:spPr>
      </p:pic>
      <p:sp>
        <p:nvSpPr>
          <p:cNvPr id="7" name="矩形 6"/>
          <p:cNvSpPr/>
          <p:nvPr userDrawn="1">
            <p:custDataLst>
              <p:tags r:id="rId1"/>
            </p:custDataLst>
          </p:nvPr>
        </p:nvSpPr>
        <p:spPr>
          <a:xfrm>
            <a:off x="0" y="6973570"/>
            <a:ext cx="12192635" cy="777875"/>
          </a:xfrm>
          <a:prstGeom prst="rect">
            <a:avLst/>
          </a:prstGeom>
          <a:solidFill>
            <a:schemeClr val="bg1">
              <a:lumMod val="95000"/>
            </a:schemeClr>
          </a:solidFill>
          <a:ln w="3175">
            <a:solidFill>
              <a:schemeClr val="bg1">
                <a:lumMod val="75000"/>
              </a:schemeClr>
            </a:solidFill>
          </a:ln>
          <a:effectLst>
            <a:glow rad="127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latin typeface="慧程_PT Sans + Hiragino Sans GB" pitchFamily="34" charset="-122"/>
              <a:ea typeface="慧程_PT Sans + Hiragino Sans GB" pitchFamily="34" charset="-122"/>
            </a:endParaRPr>
          </a:p>
        </p:txBody>
      </p:sp>
      <p:grpSp>
        <p:nvGrpSpPr>
          <p:cNvPr id="4103" name="组合 88"/>
          <p:cNvGrpSpPr/>
          <p:nvPr userDrawn="1"/>
        </p:nvGrpSpPr>
        <p:grpSpPr>
          <a:xfrm>
            <a:off x="773430" y="7056755"/>
            <a:ext cx="5187315" cy="623570"/>
            <a:chOff x="559707" y="5159297"/>
            <a:chExt cx="5865834" cy="623572"/>
          </a:xfrm>
        </p:grpSpPr>
        <p:sp>
          <p:nvSpPr>
            <p:cNvPr id="100" name="矩形 99"/>
            <p:cNvSpPr/>
            <p:nvPr userDrawn="1">
              <p:custDataLst>
                <p:tags r:id="rId21"/>
              </p:custDataLst>
            </p:nvPr>
          </p:nvSpPr>
          <p:spPr>
            <a:xfrm>
              <a:off x="2038241" y="5162392"/>
              <a:ext cx="1422319" cy="187802"/>
            </a:xfrm>
            <a:prstGeom prst="rect">
              <a:avLst/>
            </a:prstGeom>
            <a:solidFill>
              <a:srgbClr val="E5E8E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fontAlgn="base"/>
              <a:r>
                <a:rPr lang="en-US" altLang="zh-CN" sz="900" strike="noStrike" noProof="1">
                  <a:solidFill>
                    <a:schemeClr val="tx1"/>
                  </a:solidFill>
                  <a:latin typeface="Source Han Sans CN Light" panose="020B0500000000000000" charset="-122"/>
                  <a:ea typeface="Source Han Sans CN Light" panose="020B0500000000000000" charset="-122"/>
                  <a:cs typeface="+mn-ea"/>
                </a:rPr>
                <a:t>R 229 G 232 B 239</a:t>
              </a:r>
            </a:p>
          </p:txBody>
        </p:sp>
        <p:sp>
          <p:nvSpPr>
            <p:cNvPr id="109" name="矩形 108"/>
            <p:cNvSpPr/>
            <p:nvPr userDrawn="1">
              <p:custDataLst>
                <p:tags r:id="rId22"/>
              </p:custDataLst>
            </p:nvPr>
          </p:nvSpPr>
          <p:spPr>
            <a:xfrm>
              <a:off x="559707" y="5159297"/>
              <a:ext cx="1422319" cy="187802"/>
            </a:xfrm>
            <a:prstGeom prst="rect">
              <a:avLst/>
            </a:prstGeom>
            <a:solidFill>
              <a:srgbClr val="E3E3E3"/>
            </a:solidFill>
            <a:ln w="19050">
              <a:noFill/>
            </a:ln>
          </p:spPr>
          <p:style>
            <a:lnRef idx="0">
              <a:scrgbClr r="0" g="0" b="0"/>
            </a:lnRef>
            <a:fillRef idx="0">
              <a:scrgbClr r="0" g="0" b="0"/>
            </a:fillRef>
            <a:effectRef idx="0">
              <a:scrgbClr r="0" g="0" b="0"/>
            </a:effectRef>
            <a:fontRef idx="minor">
              <a:schemeClr val="lt1"/>
            </a:fontRef>
          </p:style>
          <p:txBody>
            <a:bodyPr rtlCol="0" anchor="ctr"/>
            <a:lstStyle/>
            <a:p>
              <a:pPr algn="ctr" fontAlgn="base"/>
              <a:r>
                <a:rPr lang="en-US" altLang="zh-CN" sz="900" strike="noStrike" noProof="1">
                  <a:solidFill>
                    <a:schemeClr val="tx1"/>
                  </a:solidFill>
                  <a:latin typeface="Source Han Sans CN Light" panose="020B0500000000000000" charset="-122"/>
                  <a:ea typeface="Source Han Sans CN Light" panose="020B0500000000000000" charset="-122"/>
                </a:rPr>
                <a:t>R 227 G 227 B 227</a:t>
              </a:r>
            </a:p>
          </p:txBody>
        </p:sp>
        <p:sp>
          <p:nvSpPr>
            <p:cNvPr id="114" name="矩形 113"/>
            <p:cNvSpPr/>
            <p:nvPr userDrawn="1">
              <p:custDataLst>
                <p:tags r:id="rId23"/>
              </p:custDataLst>
            </p:nvPr>
          </p:nvSpPr>
          <p:spPr>
            <a:xfrm>
              <a:off x="3525049" y="5161756"/>
              <a:ext cx="1422319" cy="187802"/>
            </a:xfrm>
            <a:prstGeom prst="rect">
              <a:avLst/>
            </a:prstGeom>
            <a:solidFill>
              <a:srgbClr val="E7EFF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fontAlgn="base"/>
              <a:r>
                <a:rPr lang="en-US" altLang="zh-CN" sz="900" strike="noStrike" noProof="1">
                  <a:solidFill>
                    <a:schemeClr val="tx1"/>
                  </a:solidFill>
                  <a:latin typeface="Source Han Sans CN Light" panose="020B0500000000000000" charset="-122"/>
                  <a:ea typeface="Source Han Sans CN Light" panose="020B0500000000000000" charset="-122"/>
                </a:rPr>
                <a:t>R 231 G 239 B 251</a:t>
              </a:r>
            </a:p>
          </p:txBody>
        </p:sp>
        <p:sp>
          <p:nvSpPr>
            <p:cNvPr id="119" name="矩形 118"/>
            <p:cNvSpPr/>
            <p:nvPr userDrawn="1">
              <p:custDataLst>
                <p:tags r:id="rId24"/>
              </p:custDataLst>
            </p:nvPr>
          </p:nvSpPr>
          <p:spPr>
            <a:xfrm>
              <a:off x="2038241" y="5376637"/>
              <a:ext cx="1422319" cy="187802"/>
            </a:xfrm>
            <a:prstGeom prst="rect">
              <a:avLst/>
            </a:prstGeom>
            <a:solidFill>
              <a:srgbClr val="16468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fontAlgn="base"/>
              <a:r>
                <a:rPr lang="en-US" altLang="zh-CN" sz="900" strike="noStrike" noProof="1">
                  <a:solidFill>
                    <a:schemeClr val="bg1"/>
                  </a:solidFill>
                  <a:latin typeface="Source Han Sans CN Light" panose="020B0500000000000000" charset="-122"/>
                  <a:ea typeface="Source Han Sans CN Light" panose="020B0500000000000000" charset="-122"/>
                  <a:cs typeface="+mn-ea"/>
                </a:rPr>
                <a:t>R 22 G 70 B 141</a:t>
              </a:r>
            </a:p>
          </p:txBody>
        </p:sp>
        <p:sp>
          <p:nvSpPr>
            <p:cNvPr id="122" name="矩形 121"/>
            <p:cNvSpPr/>
            <p:nvPr userDrawn="1">
              <p:custDataLst>
                <p:tags r:id="rId25"/>
              </p:custDataLst>
            </p:nvPr>
          </p:nvSpPr>
          <p:spPr>
            <a:xfrm>
              <a:off x="559707" y="5376807"/>
              <a:ext cx="1422319" cy="187802"/>
            </a:xfrm>
            <a:prstGeom prst="rect">
              <a:avLst/>
            </a:prstGeom>
            <a:solidFill>
              <a:srgbClr val="595959"/>
            </a:solidFill>
            <a:ln w="19050">
              <a:noFill/>
            </a:ln>
          </p:spPr>
          <p:style>
            <a:lnRef idx="0">
              <a:scrgbClr r="0" g="0" b="0"/>
            </a:lnRef>
            <a:fillRef idx="0">
              <a:scrgbClr r="0" g="0" b="0"/>
            </a:fillRef>
            <a:effectRef idx="0">
              <a:scrgbClr r="0" g="0" b="0"/>
            </a:effectRef>
            <a:fontRef idx="minor">
              <a:schemeClr val="lt1"/>
            </a:fontRef>
          </p:style>
          <p:txBody>
            <a:bodyPr rtlCol="0" anchor="ctr"/>
            <a:lstStyle/>
            <a:p>
              <a:pPr algn="ctr" fontAlgn="base"/>
              <a:r>
                <a:rPr lang="en-US" altLang="zh-CN" sz="900" strike="noStrike" noProof="1">
                  <a:latin typeface="Source Han Sans CN Light" panose="020B0500000000000000" charset="-122"/>
                  <a:ea typeface="Source Han Sans CN Light" panose="020B0500000000000000" charset="-122"/>
                </a:rPr>
                <a:t>R 89 G 89 B 89</a:t>
              </a:r>
            </a:p>
          </p:txBody>
        </p:sp>
        <p:sp>
          <p:nvSpPr>
            <p:cNvPr id="124" name="矩形 123"/>
            <p:cNvSpPr/>
            <p:nvPr userDrawn="1">
              <p:custDataLst>
                <p:tags r:id="rId26"/>
              </p:custDataLst>
            </p:nvPr>
          </p:nvSpPr>
          <p:spPr>
            <a:xfrm>
              <a:off x="3525049" y="5375537"/>
              <a:ext cx="1422319" cy="187802"/>
            </a:xfrm>
            <a:prstGeom prst="rect">
              <a:avLst/>
            </a:prstGeom>
            <a:solidFill>
              <a:srgbClr val="CEDFF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fontAlgn="base"/>
              <a:r>
                <a:rPr lang="en-US" altLang="zh-CN" sz="900" strike="noStrike" noProof="1">
                  <a:solidFill>
                    <a:schemeClr val="bg1"/>
                  </a:solidFill>
                  <a:latin typeface="Source Han Sans CN Light" panose="020B0500000000000000" charset="-122"/>
                  <a:ea typeface="Source Han Sans CN Light" panose="020B0500000000000000" charset="-122"/>
                </a:rPr>
                <a:t>R 206 G 223 B 247</a:t>
              </a:r>
            </a:p>
          </p:txBody>
        </p:sp>
        <p:sp>
          <p:nvSpPr>
            <p:cNvPr id="127" name="矩形 126"/>
            <p:cNvSpPr/>
            <p:nvPr userDrawn="1">
              <p:custDataLst>
                <p:tags r:id="rId27"/>
              </p:custDataLst>
            </p:nvPr>
          </p:nvSpPr>
          <p:spPr>
            <a:xfrm>
              <a:off x="2038241" y="5585376"/>
              <a:ext cx="1422319" cy="187802"/>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fontAlgn="base"/>
              <a:r>
                <a:rPr lang="en-US" altLang="zh-CN" sz="900" strike="noStrike" noProof="1">
                  <a:solidFill>
                    <a:schemeClr val="bg1"/>
                  </a:solidFill>
                  <a:latin typeface="Source Han Sans CN Light" panose="020B0500000000000000" charset="-122"/>
                  <a:ea typeface="Source Han Sans CN Light" panose="020B0500000000000000" charset="-122"/>
                  <a:cs typeface="+mn-ea"/>
                </a:rPr>
                <a:t>R 0 G 32 B 96</a:t>
              </a:r>
            </a:p>
          </p:txBody>
        </p:sp>
        <p:sp>
          <p:nvSpPr>
            <p:cNvPr id="128" name="矩形 127"/>
            <p:cNvSpPr/>
            <p:nvPr userDrawn="1">
              <p:custDataLst>
                <p:tags r:id="rId28"/>
              </p:custDataLst>
            </p:nvPr>
          </p:nvSpPr>
          <p:spPr>
            <a:xfrm>
              <a:off x="5003222" y="5586010"/>
              <a:ext cx="1422319" cy="187802"/>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fontAlgn="base"/>
              <a:r>
                <a:rPr lang="en-US" altLang="zh-CN" sz="900" strike="noStrike" noProof="1">
                  <a:solidFill>
                    <a:schemeClr val="bg1"/>
                  </a:solidFill>
                  <a:latin typeface="Source Han Sans CN Light" panose="020B0500000000000000" charset="-122"/>
                  <a:ea typeface="Source Han Sans CN Light" panose="020B0500000000000000" charset="-122"/>
                </a:rPr>
                <a:t>R 192 G 0 B 0</a:t>
              </a:r>
            </a:p>
          </p:txBody>
        </p:sp>
        <p:sp>
          <p:nvSpPr>
            <p:cNvPr id="130" name="矩形 129"/>
            <p:cNvSpPr/>
            <p:nvPr userDrawn="1">
              <p:custDataLst>
                <p:tags r:id="rId29"/>
              </p:custDataLst>
            </p:nvPr>
          </p:nvSpPr>
          <p:spPr>
            <a:xfrm>
              <a:off x="559707" y="5585546"/>
              <a:ext cx="1422319" cy="187802"/>
            </a:xfrm>
            <a:prstGeom prst="rect">
              <a:avLst/>
            </a:prstGeom>
            <a:solidFill>
              <a:schemeClr val="tx1"/>
            </a:solidFill>
            <a:ln w="19050">
              <a:noFill/>
            </a:ln>
          </p:spPr>
          <p:style>
            <a:lnRef idx="0">
              <a:scrgbClr r="0" g="0" b="0"/>
            </a:lnRef>
            <a:fillRef idx="0">
              <a:scrgbClr r="0" g="0" b="0"/>
            </a:fillRef>
            <a:effectRef idx="0">
              <a:scrgbClr r="0" g="0" b="0"/>
            </a:effectRef>
            <a:fontRef idx="minor">
              <a:schemeClr val="lt1"/>
            </a:fontRef>
          </p:style>
          <p:txBody>
            <a:bodyPr rtlCol="0" anchor="ctr"/>
            <a:lstStyle/>
            <a:p>
              <a:pPr algn="ctr" fontAlgn="base"/>
              <a:r>
                <a:rPr lang="en-US" altLang="zh-CN" sz="900" strike="noStrike" noProof="1">
                  <a:latin typeface="Source Han Sans CN Light" panose="020B0500000000000000" charset="-122"/>
                  <a:ea typeface="Source Han Sans CN Light" panose="020B0500000000000000" charset="-122"/>
                </a:rPr>
                <a:t>R 0 G 0 B 0</a:t>
              </a:r>
            </a:p>
          </p:txBody>
        </p:sp>
        <p:sp>
          <p:nvSpPr>
            <p:cNvPr id="132" name="矩形 131"/>
            <p:cNvSpPr/>
            <p:nvPr userDrawn="1">
              <p:custDataLst>
                <p:tags r:id="rId30"/>
              </p:custDataLst>
            </p:nvPr>
          </p:nvSpPr>
          <p:spPr>
            <a:xfrm>
              <a:off x="3525049" y="5595067"/>
              <a:ext cx="1422319" cy="187802"/>
            </a:xfrm>
            <a:prstGeom prst="rect">
              <a:avLst/>
            </a:prstGeom>
            <a:solidFill>
              <a:srgbClr val="A0C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fontAlgn="base"/>
              <a:r>
                <a:rPr lang="en-US" altLang="zh-CN" sz="900" strike="noStrike" noProof="1">
                  <a:solidFill>
                    <a:schemeClr val="bg1"/>
                  </a:solidFill>
                  <a:latin typeface="Source Han Sans CN Light" panose="020B0500000000000000" charset="-122"/>
                  <a:ea typeface="Source Han Sans CN Light" panose="020B0500000000000000" charset="-122"/>
                </a:rPr>
                <a:t>R 160 G 192 B 240</a:t>
              </a:r>
            </a:p>
          </p:txBody>
        </p:sp>
      </p:grpSp>
      <p:sp>
        <p:nvSpPr>
          <p:cNvPr id="32" name="矩形 31"/>
          <p:cNvSpPr/>
          <p:nvPr userDrawn="1">
            <p:custDataLst>
              <p:tags r:id="rId2"/>
            </p:custDataLst>
          </p:nvPr>
        </p:nvSpPr>
        <p:spPr>
          <a:xfrm>
            <a:off x="7377430" y="7040245"/>
            <a:ext cx="4572000" cy="644525"/>
          </a:xfrm>
          <a:prstGeom prst="rect">
            <a:avLst/>
          </a:prstGeom>
          <a:solidFill>
            <a:schemeClr val="bg1"/>
          </a:solidFill>
          <a:ln w="3175">
            <a:solidFill>
              <a:schemeClr val="bg1">
                <a:lumMod val="75000"/>
              </a:schemeClr>
            </a:solidFill>
          </a:ln>
          <a:effectLst>
            <a:glow rad="127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latin typeface="慧程_PT Sans + Hiragino Sans GB" pitchFamily="34" charset="-122"/>
              <a:ea typeface="慧程_PT Sans + Hiragino Sans GB" pitchFamily="34" charset="-122"/>
            </a:endParaRPr>
          </a:p>
        </p:txBody>
      </p:sp>
      <p:sp>
        <p:nvSpPr>
          <p:cNvPr id="13" name="矩形 12"/>
          <p:cNvSpPr/>
          <p:nvPr userDrawn="1">
            <p:custDataLst>
              <p:tags r:id="rId3"/>
            </p:custDataLst>
          </p:nvPr>
        </p:nvSpPr>
        <p:spPr>
          <a:xfrm>
            <a:off x="6029325" y="7488555"/>
            <a:ext cx="1257935" cy="187960"/>
          </a:xfrm>
          <a:prstGeom prst="rect">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fontAlgn="base"/>
            <a:r>
              <a:rPr lang="en-US" altLang="zh-CN" sz="900" strike="noStrike" noProof="1">
                <a:latin typeface="Source Han Sans CN Light" panose="020B0500000000000000" charset="-122"/>
                <a:ea typeface="Source Han Sans CN Light" panose="020B0500000000000000" charset="-122"/>
              </a:rPr>
              <a:t>R 255 G 192 B 0</a:t>
            </a:r>
          </a:p>
        </p:txBody>
      </p:sp>
      <p:sp>
        <p:nvSpPr>
          <p:cNvPr id="16" name="文本框 15"/>
          <p:cNvSpPr txBox="1"/>
          <p:nvPr userDrawn="1">
            <p:custDataLst>
              <p:tags r:id="rId4"/>
            </p:custDataLst>
          </p:nvPr>
        </p:nvSpPr>
        <p:spPr>
          <a:xfrm>
            <a:off x="60325" y="7181215"/>
            <a:ext cx="708660" cy="337185"/>
          </a:xfrm>
          <a:prstGeom prst="rect">
            <a:avLst/>
          </a:prstGeom>
          <a:noFill/>
        </p:spPr>
        <p:txBody>
          <a:bodyPr vert="horz" wrap="square" rtlCol="0">
            <a:spAutoFit/>
          </a:bodyPr>
          <a:lstStyle/>
          <a:p>
            <a:r>
              <a:rPr lang="zh-CN" altLang="en-US" sz="800" b="1">
                <a:latin typeface="Microsoft YaHei Bold" panose="020B0503020204020204" charset="-122"/>
                <a:ea typeface="Microsoft YaHei Bold" panose="020B0503020204020204" charset="-122"/>
              </a:rPr>
              <a:t>颜色、字体使用建议</a:t>
            </a:r>
          </a:p>
        </p:txBody>
      </p:sp>
      <p:sp>
        <p:nvSpPr>
          <p:cNvPr id="13317" name="文本框 11"/>
          <p:cNvSpPr txBox="1"/>
          <p:nvPr userDrawn="1">
            <p:custDataLst>
              <p:tags r:id="rId5"/>
            </p:custDataLst>
          </p:nvPr>
        </p:nvSpPr>
        <p:spPr>
          <a:xfrm>
            <a:off x="7805103" y="7029133"/>
            <a:ext cx="889000" cy="213995"/>
          </a:xfrm>
          <a:prstGeom prst="rect">
            <a:avLst/>
          </a:prstGeom>
          <a:noFill/>
          <a:ln w="9525">
            <a:noFill/>
          </a:ln>
        </p:spPr>
        <p:txBody>
          <a:bodyPr wrap="square" anchor="t" anchorCtr="0">
            <a:spAutoFit/>
          </a:bodyPr>
          <a:lstStyle/>
          <a:p>
            <a:pPr indent="0" defTabSz="914400"/>
            <a:r>
              <a:rPr lang="zh-CN" altLang="en-US" sz="800" b="1" baseline="0" dirty="0">
                <a:solidFill>
                  <a:srgbClr val="595959"/>
                </a:solidFill>
                <a:latin typeface="思源黑体 CN Bold" panose="020B0800000000000000" charset="-122"/>
                <a:ea typeface="思源黑体 CN Bold" panose="020B0800000000000000" charset="-122"/>
              </a:rPr>
              <a:t>字体</a:t>
            </a:r>
          </a:p>
        </p:txBody>
      </p:sp>
      <p:sp>
        <p:nvSpPr>
          <p:cNvPr id="13319" name="文本框 20"/>
          <p:cNvSpPr txBox="1"/>
          <p:nvPr userDrawn="1">
            <p:custDataLst>
              <p:tags r:id="rId6"/>
            </p:custDataLst>
          </p:nvPr>
        </p:nvSpPr>
        <p:spPr>
          <a:xfrm>
            <a:off x="8666163" y="7029133"/>
            <a:ext cx="887412" cy="213995"/>
          </a:xfrm>
          <a:prstGeom prst="rect">
            <a:avLst/>
          </a:prstGeom>
          <a:noFill/>
          <a:ln w="9525">
            <a:noFill/>
          </a:ln>
        </p:spPr>
        <p:txBody>
          <a:bodyPr wrap="square" anchor="t" anchorCtr="0">
            <a:spAutoFit/>
          </a:bodyPr>
          <a:lstStyle/>
          <a:p>
            <a:pPr indent="0" defTabSz="914400"/>
            <a:r>
              <a:rPr lang="zh-CN" altLang="en-US" sz="800" b="1" baseline="0" dirty="0">
                <a:solidFill>
                  <a:srgbClr val="595959"/>
                </a:solidFill>
                <a:latin typeface="思源黑体 CN Bold" panose="020B0800000000000000" charset="-122"/>
                <a:ea typeface="思源黑体 CN Bold" panose="020B0800000000000000" charset="-122"/>
              </a:rPr>
              <a:t>字号</a:t>
            </a:r>
          </a:p>
        </p:txBody>
      </p:sp>
      <p:sp>
        <p:nvSpPr>
          <p:cNvPr id="13325" name="文本框 5"/>
          <p:cNvSpPr txBox="1"/>
          <p:nvPr userDrawn="1">
            <p:custDataLst>
              <p:tags r:id="rId7"/>
            </p:custDataLst>
          </p:nvPr>
        </p:nvSpPr>
        <p:spPr>
          <a:xfrm>
            <a:off x="10196195" y="7029133"/>
            <a:ext cx="1473200" cy="213995"/>
          </a:xfrm>
          <a:prstGeom prst="rect">
            <a:avLst/>
          </a:prstGeom>
          <a:noFill/>
          <a:ln w="9525">
            <a:noFill/>
          </a:ln>
        </p:spPr>
        <p:txBody>
          <a:bodyPr wrap="square" anchor="t" anchorCtr="0">
            <a:spAutoFit/>
          </a:bodyPr>
          <a:lstStyle/>
          <a:p>
            <a:pPr indent="0" defTabSz="914400"/>
            <a:r>
              <a:rPr lang="zh-CN" altLang="en-US" sz="800" b="1" baseline="0" dirty="0">
                <a:solidFill>
                  <a:srgbClr val="595959"/>
                </a:solidFill>
                <a:latin typeface="思源黑体 CN Bold" panose="020B0800000000000000" charset="-122"/>
                <a:ea typeface="思源黑体 CN Bold" panose="020B0800000000000000" charset="-122"/>
              </a:rPr>
              <a:t>使用场景</a:t>
            </a:r>
          </a:p>
        </p:txBody>
      </p:sp>
      <p:sp>
        <p:nvSpPr>
          <p:cNvPr id="13332" name="文本框 20"/>
          <p:cNvSpPr txBox="1"/>
          <p:nvPr userDrawn="1">
            <p:custDataLst>
              <p:tags r:id="rId8"/>
            </p:custDataLst>
          </p:nvPr>
        </p:nvSpPr>
        <p:spPr>
          <a:xfrm>
            <a:off x="9431973" y="7029133"/>
            <a:ext cx="887412" cy="213995"/>
          </a:xfrm>
          <a:prstGeom prst="rect">
            <a:avLst/>
          </a:prstGeom>
          <a:noFill/>
          <a:ln w="9525">
            <a:noFill/>
          </a:ln>
        </p:spPr>
        <p:txBody>
          <a:bodyPr wrap="square" anchor="t" anchorCtr="0">
            <a:spAutoFit/>
          </a:bodyPr>
          <a:lstStyle/>
          <a:p>
            <a:pPr indent="0" defTabSz="914400"/>
            <a:r>
              <a:rPr lang="zh-CN" altLang="en-US" sz="800" b="1" baseline="0" dirty="0">
                <a:solidFill>
                  <a:srgbClr val="595959"/>
                </a:solidFill>
                <a:latin typeface="思源黑体 CN Bold" panose="020B0800000000000000" charset="-122"/>
                <a:ea typeface="思源黑体 CN Bold" panose="020B0800000000000000" charset="-122"/>
              </a:rPr>
              <a:t>行高</a:t>
            </a:r>
          </a:p>
        </p:txBody>
      </p:sp>
      <p:sp>
        <p:nvSpPr>
          <p:cNvPr id="17" name="文本框 11"/>
          <p:cNvSpPr txBox="1"/>
          <p:nvPr userDrawn="1">
            <p:custDataLst>
              <p:tags r:id="rId9"/>
            </p:custDataLst>
          </p:nvPr>
        </p:nvSpPr>
        <p:spPr>
          <a:xfrm>
            <a:off x="7741603" y="7181215"/>
            <a:ext cx="889000" cy="213995"/>
          </a:xfrm>
          <a:prstGeom prst="rect">
            <a:avLst/>
          </a:prstGeom>
          <a:noFill/>
          <a:ln w="9525">
            <a:noFill/>
          </a:ln>
        </p:spPr>
        <p:txBody>
          <a:bodyPr wrap="square" anchor="t" anchorCtr="0">
            <a:spAutoFit/>
          </a:bodyPr>
          <a:lstStyle/>
          <a:p>
            <a:pPr indent="0" defTabSz="914400"/>
            <a:r>
              <a:rPr lang="zh-CN" altLang="en-US" sz="800" b="1" baseline="0" dirty="0">
                <a:solidFill>
                  <a:schemeClr val="tx1"/>
                </a:solidFill>
                <a:latin typeface="思源黑体 CN Bold" panose="020B0800000000000000" charset="-122"/>
                <a:ea typeface="思源黑体 CN Bold" panose="020B0800000000000000" charset="-122"/>
              </a:rPr>
              <a:t>微软雅黑</a:t>
            </a:r>
          </a:p>
        </p:txBody>
      </p:sp>
      <p:sp>
        <p:nvSpPr>
          <p:cNvPr id="18" name="文本框 11"/>
          <p:cNvSpPr txBox="1"/>
          <p:nvPr userDrawn="1">
            <p:custDataLst>
              <p:tags r:id="rId10"/>
            </p:custDataLst>
          </p:nvPr>
        </p:nvSpPr>
        <p:spPr>
          <a:xfrm>
            <a:off x="8707438" y="7125335"/>
            <a:ext cx="889000" cy="231140"/>
          </a:xfrm>
          <a:prstGeom prst="rect">
            <a:avLst/>
          </a:prstGeom>
          <a:noFill/>
          <a:ln w="9525">
            <a:noFill/>
          </a:ln>
        </p:spPr>
        <p:txBody>
          <a:bodyPr wrap="square" anchor="t" anchorCtr="0">
            <a:spAutoFit/>
          </a:bodyPr>
          <a:lstStyle/>
          <a:p>
            <a:pPr indent="0" defTabSz="914400"/>
            <a:r>
              <a:rPr lang="en-US" altLang="zh-CN" sz="1400" b="1" baseline="-25000" dirty="0">
                <a:solidFill>
                  <a:schemeClr val="tx1"/>
                </a:solidFill>
                <a:latin typeface="思源黑体 CN Bold" panose="020B0800000000000000" charset="-122"/>
                <a:ea typeface="思源黑体 CN Bold" panose="020B0800000000000000" charset="-122"/>
              </a:rPr>
              <a:t>32</a:t>
            </a:r>
          </a:p>
        </p:txBody>
      </p:sp>
      <p:sp>
        <p:nvSpPr>
          <p:cNvPr id="19" name="文本框 11"/>
          <p:cNvSpPr txBox="1"/>
          <p:nvPr userDrawn="1">
            <p:custDataLst>
              <p:tags r:id="rId11"/>
            </p:custDataLst>
          </p:nvPr>
        </p:nvSpPr>
        <p:spPr>
          <a:xfrm>
            <a:off x="10193338" y="7181215"/>
            <a:ext cx="889000" cy="213995"/>
          </a:xfrm>
          <a:prstGeom prst="rect">
            <a:avLst/>
          </a:prstGeom>
          <a:noFill/>
          <a:ln w="9525">
            <a:noFill/>
          </a:ln>
        </p:spPr>
        <p:txBody>
          <a:bodyPr wrap="square" anchor="t" anchorCtr="0">
            <a:spAutoFit/>
          </a:bodyPr>
          <a:lstStyle/>
          <a:p>
            <a:pPr indent="0" defTabSz="914400"/>
            <a:r>
              <a:rPr lang="zh-CN" altLang="en-US" sz="800" b="1" baseline="0" dirty="0">
                <a:solidFill>
                  <a:schemeClr val="tx1"/>
                </a:solidFill>
                <a:latin typeface="思源黑体 CN Bold" panose="020B0800000000000000" charset="-122"/>
                <a:ea typeface="思源黑体 CN Bold" panose="020B0800000000000000" charset="-122"/>
              </a:rPr>
              <a:t>大标题</a:t>
            </a:r>
          </a:p>
        </p:txBody>
      </p:sp>
      <p:sp>
        <p:nvSpPr>
          <p:cNvPr id="20" name="文本框 11"/>
          <p:cNvSpPr txBox="1"/>
          <p:nvPr userDrawn="1">
            <p:custDataLst>
              <p:tags r:id="rId12"/>
            </p:custDataLst>
          </p:nvPr>
        </p:nvSpPr>
        <p:spPr>
          <a:xfrm>
            <a:off x="7746683" y="7325360"/>
            <a:ext cx="889000" cy="213995"/>
          </a:xfrm>
          <a:prstGeom prst="rect">
            <a:avLst/>
          </a:prstGeom>
          <a:noFill/>
          <a:ln w="9525">
            <a:noFill/>
          </a:ln>
        </p:spPr>
        <p:txBody>
          <a:bodyPr wrap="square" anchor="t" anchorCtr="0">
            <a:spAutoFit/>
          </a:bodyPr>
          <a:lstStyle/>
          <a:p>
            <a:pPr indent="0" defTabSz="914400"/>
            <a:r>
              <a:rPr lang="zh-CN" altLang="en-US" sz="800" b="1" baseline="0" dirty="0">
                <a:solidFill>
                  <a:schemeClr val="tx1"/>
                </a:solidFill>
                <a:latin typeface="思源黑体 CN Bold" panose="020B0800000000000000" charset="-122"/>
                <a:ea typeface="思源黑体 CN Bold" panose="020B0800000000000000" charset="-122"/>
              </a:rPr>
              <a:t>微软雅黑</a:t>
            </a:r>
          </a:p>
        </p:txBody>
      </p:sp>
      <p:sp>
        <p:nvSpPr>
          <p:cNvPr id="21" name="文本框 11"/>
          <p:cNvSpPr txBox="1"/>
          <p:nvPr userDrawn="1">
            <p:custDataLst>
              <p:tags r:id="rId13"/>
            </p:custDataLst>
          </p:nvPr>
        </p:nvSpPr>
        <p:spPr>
          <a:xfrm>
            <a:off x="8707438" y="7273290"/>
            <a:ext cx="889000" cy="213995"/>
          </a:xfrm>
          <a:prstGeom prst="rect">
            <a:avLst/>
          </a:prstGeom>
          <a:noFill/>
          <a:ln w="9525">
            <a:noFill/>
          </a:ln>
        </p:spPr>
        <p:txBody>
          <a:bodyPr wrap="square" anchor="t" anchorCtr="0">
            <a:spAutoFit/>
          </a:bodyPr>
          <a:lstStyle/>
          <a:p>
            <a:pPr lvl="0" algn="l">
              <a:buClrTx/>
              <a:buSzTx/>
              <a:buFontTx/>
            </a:pPr>
            <a:r>
              <a:rPr lang="en-US" altLang="zh-CN" sz="1400" b="1" baseline="-25000" dirty="0">
                <a:latin typeface="思源黑体 CN Bold" panose="020B0800000000000000" charset="-122"/>
                <a:ea typeface="思源黑体 CN Bold" panose="020B0800000000000000" charset="-122"/>
                <a:sym typeface="+mn-ea"/>
              </a:rPr>
              <a:t>20</a:t>
            </a:r>
          </a:p>
        </p:txBody>
      </p:sp>
      <p:sp>
        <p:nvSpPr>
          <p:cNvPr id="22" name="文本框 11"/>
          <p:cNvSpPr txBox="1"/>
          <p:nvPr userDrawn="1">
            <p:custDataLst>
              <p:tags r:id="rId14"/>
            </p:custDataLst>
          </p:nvPr>
        </p:nvSpPr>
        <p:spPr>
          <a:xfrm>
            <a:off x="10198418" y="7325360"/>
            <a:ext cx="889000" cy="213995"/>
          </a:xfrm>
          <a:prstGeom prst="rect">
            <a:avLst/>
          </a:prstGeom>
          <a:noFill/>
          <a:ln w="9525">
            <a:noFill/>
          </a:ln>
        </p:spPr>
        <p:txBody>
          <a:bodyPr wrap="square" anchor="t" anchorCtr="0">
            <a:spAutoFit/>
          </a:bodyPr>
          <a:lstStyle/>
          <a:p>
            <a:pPr indent="0" defTabSz="914400"/>
            <a:r>
              <a:rPr lang="zh-CN" altLang="en-US" sz="800" b="1" baseline="0" dirty="0">
                <a:solidFill>
                  <a:schemeClr val="tx1"/>
                </a:solidFill>
                <a:latin typeface="思源黑体 CN Bold" panose="020B0800000000000000" charset="-122"/>
                <a:ea typeface="思源黑体 CN Bold" panose="020B0800000000000000" charset="-122"/>
              </a:rPr>
              <a:t>小标题</a:t>
            </a:r>
          </a:p>
        </p:txBody>
      </p:sp>
      <p:sp>
        <p:nvSpPr>
          <p:cNvPr id="24" name="文本框 11"/>
          <p:cNvSpPr txBox="1"/>
          <p:nvPr userDrawn="1">
            <p:custDataLst>
              <p:tags r:id="rId15"/>
            </p:custDataLst>
          </p:nvPr>
        </p:nvSpPr>
        <p:spPr>
          <a:xfrm>
            <a:off x="7744143" y="7473950"/>
            <a:ext cx="889000" cy="213995"/>
          </a:xfrm>
          <a:prstGeom prst="rect">
            <a:avLst/>
          </a:prstGeom>
          <a:noFill/>
          <a:ln w="9525">
            <a:noFill/>
          </a:ln>
        </p:spPr>
        <p:txBody>
          <a:bodyPr wrap="square" anchor="t" anchorCtr="0">
            <a:spAutoFit/>
          </a:bodyPr>
          <a:lstStyle/>
          <a:p>
            <a:pPr indent="0" defTabSz="914400"/>
            <a:r>
              <a:rPr lang="zh-CN" altLang="en-US" sz="800" b="1" baseline="0" dirty="0">
                <a:solidFill>
                  <a:schemeClr val="tx1"/>
                </a:solidFill>
                <a:latin typeface="思源黑体 CN Bold" panose="020B0800000000000000" charset="-122"/>
                <a:ea typeface="思源黑体 CN Bold" panose="020B0800000000000000" charset="-122"/>
              </a:rPr>
              <a:t>微软雅黑</a:t>
            </a:r>
          </a:p>
        </p:txBody>
      </p:sp>
      <p:sp>
        <p:nvSpPr>
          <p:cNvPr id="25" name="文本框 11"/>
          <p:cNvSpPr txBox="1"/>
          <p:nvPr userDrawn="1">
            <p:custDataLst>
              <p:tags r:id="rId16"/>
            </p:custDataLst>
          </p:nvPr>
        </p:nvSpPr>
        <p:spPr>
          <a:xfrm>
            <a:off x="8709978" y="7419975"/>
            <a:ext cx="889000" cy="231140"/>
          </a:xfrm>
          <a:prstGeom prst="rect">
            <a:avLst/>
          </a:prstGeom>
          <a:noFill/>
          <a:ln w="9525">
            <a:noFill/>
          </a:ln>
        </p:spPr>
        <p:txBody>
          <a:bodyPr wrap="square" anchor="t" anchorCtr="0">
            <a:spAutoFit/>
          </a:bodyPr>
          <a:lstStyle/>
          <a:p>
            <a:pPr indent="0" defTabSz="914400"/>
            <a:r>
              <a:rPr lang="en-US" altLang="zh-CN" sz="1400" b="1" baseline="-25000" dirty="0">
                <a:solidFill>
                  <a:schemeClr val="tx1"/>
                </a:solidFill>
                <a:latin typeface="思源黑体 CN Bold" panose="020B0800000000000000" charset="-122"/>
                <a:ea typeface="思源黑体 CN Bold" panose="020B0800000000000000" charset="-122"/>
              </a:rPr>
              <a:t>16</a:t>
            </a:r>
          </a:p>
        </p:txBody>
      </p:sp>
      <p:sp>
        <p:nvSpPr>
          <p:cNvPr id="26" name="文本框 11"/>
          <p:cNvSpPr txBox="1"/>
          <p:nvPr userDrawn="1">
            <p:custDataLst>
              <p:tags r:id="rId17"/>
            </p:custDataLst>
          </p:nvPr>
        </p:nvSpPr>
        <p:spPr>
          <a:xfrm>
            <a:off x="10195878" y="7473950"/>
            <a:ext cx="889000" cy="213995"/>
          </a:xfrm>
          <a:prstGeom prst="rect">
            <a:avLst/>
          </a:prstGeom>
          <a:noFill/>
          <a:ln w="9525">
            <a:noFill/>
          </a:ln>
        </p:spPr>
        <p:txBody>
          <a:bodyPr wrap="square" anchor="t" anchorCtr="0">
            <a:spAutoFit/>
          </a:bodyPr>
          <a:lstStyle/>
          <a:p>
            <a:pPr indent="0" defTabSz="914400"/>
            <a:r>
              <a:rPr lang="zh-CN" altLang="en-US" sz="800" b="1" baseline="0" dirty="0">
                <a:solidFill>
                  <a:schemeClr val="tx1"/>
                </a:solidFill>
                <a:latin typeface="思源黑体 CN Bold" panose="020B0800000000000000" charset="-122"/>
                <a:ea typeface="思源黑体 CN Bold" panose="020B0800000000000000" charset="-122"/>
              </a:rPr>
              <a:t>正文</a:t>
            </a:r>
          </a:p>
        </p:txBody>
      </p:sp>
      <p:sp>
        <p:nvSpPr>
          <p:cNvPr id="27" name="文本框 11"/>
          <p:cNvSpPr txBox="1"/>
          <p:nvPr userDrawn="1">
            <p:custDataLst>
              <p:tags r:id="rId18"/>
            </p:custDataLst>
          </p:nvPr>
        </p:nvSpPr>
        <p:spPr>
          <a:xfrm>
            <a:off x="9346248" y="7463790"/>
            <a:ext cx="889000" cy="213995"/>
          </a:xfrm>
          <a:prstGeom prst="rect">
            <a:avLst/>
          </a:prstGeom>
          <a:noFill/>
          <a:ln w="9525">
            <a:noFill/>
          </a:ln>
        </p:spPr>
        <p:txBody>
          <a:bodyPr wrap="square" anchor="t" anchorCtr="0">
            <a:spAutoFit/>
          </a:bodyPr>
          <a:lstStyle/>
          <a:p>
            <a:pPr indent="0" defTabSz="914400"/>
            <a:r>
              <a:rPr lang="en-US" altLang="zh-CN" sz="800" b="1" baseline="0" dirty="0">
                <a:solidFill>
                  <a:schemeClr val="tx1"/>
                </a:solidFill>
                <a:latin typeface="思源黑体 CN Bold" panose="020B0800000000000000" charset="-122"/>
                <a:ea typeface="思源黑体 CN Bold" panose="020B0800000000000000" charset="-122"/>
              </a:rPr>
              <a:t>1.3</a:t>
            </a:r>
            <a:r>
              <a:rPr lang="zh-CN" altLang="en-US" sz="800" b="1" baseline="0" dirty="0">
                <a:solidFill>
                  <a:schemeClr val="tx1"/>
                </a:solidFill>
                <a:latin typeface="思源黑体 CN Bold" panose="020B0800000000000000" charset="-122"/>
                <a:ea typeface="思源黑体 CN Bold" panose="020B0800000000000000" charset="-122"/>
              </a:rPr>
              <a:t>倍行间距</a:t>
            </a:r>
          </a:p>
        </p:txBody>
      </p:sp>
      <p:sp>
        <p:nvSpPr>
          <p:cNvPr id="40" name="文本框 39"/>
          <p:cNvSpPr txBox="1"/>
          <p:nvPr userDrawn="1">
            <p:custDataLst>
              <p:tags r:id="rId19"/>
            </p:custDataLst>
          </p:nvPr>
        </p:nvSpPr>
        <p:spPr>
          <a:xfrm>
            <a:off x="6303645" y="7126605"/>
            <a:ext cx="824230" cy="337185"/>
          </a:xfrm>
          <a:prstGeom prst="rect">
            <a:avLst/>
          </a:prstGeom>
          <a:noFill/>
        </p:spPr>
        <p:txBody>
          <a:bodyPr vert="horz" wrap="square" rtlCol="0">
            <a:spAutoFit/>
          </a:bodyPr>
          <a:lstStyle/>
          <a:p>
            <a:r>
              <a:rPr lang="zh-CN" altLang="en-US" sz="800" b="1">
                <a:latin typeface="Microsoft YaHei Bold" panose="020B0503020204020204" charset="-122"/>
                <a:ea typeface="Microsoft YaHei Bold" panose="020B0503020204020204" charset="-122"/>
              </a:rPr>
              <a:t>暗色底时</a:t>
            </a:r>
          </a:p>
          <a:p>
            <a:r>
              <a:rPr lang="zh-CN" altLang="en-US" sz="800" b="1">
                <a:latin typeface="Microsoft YaHei Bold" panose="020B0503020204020204" charset="-122"/>
                <a:ea typeface="Microsoft YaHei Bold" panose="020B0503020204020204" charset="-122"/>
              </a:rPr>
              <a:t>高亮字体颜色</a:t>
            </a:r>
          </a:p>
        </p:txBody>
      </p:sp>
      <p:sp>
        <p:nvSpPr>
          <p:cNvPr id="41" name="文本框 40"/>
          <p:cNvSpPr txBox="1"/>
          <p:nvPr userDrawn="1">
            <p:custDataLst>
              <p:tags r:id="rId20"/>
            </p:custDataLst>
          </p:nvPr>
        </p:nvSpPr>
        <p:spPr>
          <a:xfrm>
            <a:off x="4980305" y="7130415"/>
            <a:ext cx="824230" cy="337185"/>
          </a:xfrm>
          <a:prstGeom prst="rect">
            <a:avLst/>
          </a:prstGeom>
          <a:noFill/>
        </p:spPr>
        <p:txBody>
          <a:bodyPr vert="horz" wrap="square" rtlCol="0">
            <a:spAutoFit/>
          </a:bodyPr>
          <a:lstStyle/>
          <a:p>
            <a:r>
              <a:rPr lang="zh-CN" altLang="en-US" sz="800" b="1">
                <a:latin typeface="Microsoft YaHei Bold" panose="020B0503020204020204" charset="-122"/>
                <a:ea typeface="Microsoft YaHei Bold" panose="020B0503020204020204" charset="-122"/>
              </a:rPr>
              <a:t>亮色底时</a:t>
            </a:r>
          </a:p>
          <a:p>
            <a:r>
              <a:rPr lang="zh-CN" altLang="en-US" sz="800" b="1">
                <a:latin typeface="Microsoft YaHei Bold" panose="020B0503020204020204" charset="-122"/>
                <a:ea typeface="Microsoft YaHei Bold" panose="020B0503020204020204" charset="-122"/>
              </a:rPr>
              <a:t>高亮字体颜色</a:t>
            </a:r>
          </a:p>
        </p:txBody>
      </p:sp>
    </p:spTree>
    <p:extLst>
      <p:ext uri="{BB962C8B-B14F-4D97-AF65-F5344CB8AC3E}">
        <p14:creationId xmlns:p14="http://schemas.microsoft.com/office/powerpoint/2010/main" val="1316865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2"/>
            <a:ext cx="12192000" cy="6858001"/>
          </a:xfrm>
          <a:prstGeom prst="rect">
            <a:avLst/>
          </a:prstGeom>
        </p:spPr>
      </p:pic>
      <p:pic>
        <p:nvPicPr>
          <p:cNvPr id="7" name="图片 6" descr="png(反白稿）"/>
          <p:cNvPicPr>
            <a:picLocks noChangeAspect="1"/>
          </p:cNvPicPr>
          <p:nvPr userDrawn="1"/>
        </p:nvPicPr>
        <p:blipFill>
          <a:blip r:embed="rId3"/>
          <a:stretch>
            <a:fillRect/>
          </a:stretch>
        </p:blipFill>
        <p:spPr>
          <a:xfrm>
            <a:off x="9984105" y="5721072"/>
            <a:ext cx="1440000" cy="580946"/>
          </a:xfrm>
          <a:prstGeom prst="rect">
            <a:avLst/>
          </a:prstGeom>
        </p:spPr>
      </p:pic>
    </p:spTree>
    <p:extLst>
      <p:ext uri="{BB962C8B-B14F-4D97-AF65-F5344CB8AC3E}">
        <p14:creationId xmlns:p14="http://schemas.microsoft.com/office/powerpoint/2010/main" val="148950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汇报模板">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9974831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199" y="6356351"/>
            <a:ext cx="2743200" cy="365125"/>
          </a:xfrm>
        </p:spPr>
        <p:txBody>
          <a:bodyPr/>
          <a:lstStyle/>
          <a:p>
            <a:fld id="{7ECF0457-1B4E-2541-8BEB-A1AA4A2FF16B}" type="datetime1">
              <a:rPr kumimoji="1" lang="zh-CN" altLang="en-US" smtClean="0"/>
              <a:t>2023/12/28</a:t>
            </a:fld>
            <a:endParaRPr kumimoji="1" lang="zh-CN" altLang="en-US"/>
          </a:p>
        </p:txBody>
      </p:sp>
      <p:sp>
        <p:nvSpPr>
          <p:cNvPr id="3" name="页脚占位符 2"/>
          <p:cNvSpPr>
            <a:spLocks noGrp="1"/>
          </p:cNvSpPr>
          <p:nvPr>
            <p:ph type="ftr" sz="quarter" idx="11"/>
          </p:nvPr>
        </p:nvSpPr>
        <p:spPr>
          <a:xfrm>
            <a:off x="4038601" y="6356351"/>
            <a:ext cx="4114800" cy="365125"/>
          </a:xfrm>
        </p:spPr>
        <p:txBody>
          <a:bodyPr/>
          <a:lstStyle/>
          <a:p>
            <a:endParaRPr kumimoji="1" lang="zh-CN" altLang="en-US"/>
          </a:p>
        </p:txBody>
      </p:sp>
      <p:sp>
        <p:nvSpPr>
          <p:cNvPr id="4" name="灯片编号占位符 3"/>
          <p:cNvSpPr>
            <a:spLocks noGrp="1"/>
          </p:cNvSpPr>
          <p:nvPr>
            <p:ph type="sldNum" sz="quarter" idx="12"/>
          </p:nvPr>
        </p:nvSpPr>
        <p:spPr>
          <a:xfrm>
            <a:off x="8610600" y="6356351"/>
            <a:ext cx="2743200" cy="365125"/>
          </a:xfrm>
        </p:spPr>
        <p:txBody>
          <a:bodyPr/>
          <a:lstStyle/>
          <a:p>
            <a:fld id="{2B83884F-C9A4-4544-B091-F684D99D6C1A}" type="slidenum">
              <a:rPr kumimoji="1" lang="zh-CN" altLang="en-US" smtClean="0"/>
              <a:t>‹#›</a:t>
            </a:fld>
            <a:endParaRPr kumimoji="1" lang="zh-CN" altLang="en-US"/>
          </a:p>
        </p:txBody>
      </p:sp>
      <p:sp>
        <p:nvSpPr>
          <p:cNvPr id="5" name="矩形 69"/>
          <p:cNvSpPr/>
          <p:nvPr userDrawn="1"/>
        </p:nvSpPr>
        <p:spPr>
          <a:xfrm>
            <a:off x="390913" y="323849"/>
            <a:ext cx="53972" cy="360363"/>
          </a:xfrm>
          <a:prstGeom prst="rect">
            <a:avLst/>
          </a:prstGeom>
          <a:gradFill>
            <a:gsLst>
              <a:gs pos="100000">
                <a:srgbClr val="03A999"/>
              </a:gs>
              <a:gs pos="0">
                <a:srgbClr val="1D52F4">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1">
              <a:ln>
                <a:noFill/>
              </a:ln>
              <a:solidFill>
                <a:schemeClr val="lt1"/>
              </a:solidFill>
              <a:effectLst/>
              <a:uLnTx/>
              <a:uFillTx/>
              <a:latin typeface="+mn-lt"/>
              <a:ea typeface="+mn-ea"/>
              <a:cs typeface="+mn-cs"/>
            </a:endParaRPr>
          </a:p>
        </p:txBody>
      </p:sp>
    </p:spTree>
    <p:extLst>
      <p:ext uri="{BB962C8B-B14F-4D97-AF65-F5344CB8AC3E}">
        <p14:creationId xmlns:p14="http://schemas.microsoft.com/office/powerpoint/2010/main" val="3246645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第四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algn="ctr" defTabSz="914400" rtl="0" eaLnBrk="1" latinLnBrk="0" hangingPunct="1"/>
                      <a:r>
                        <a:rPr lang="zh-CN" altLang="en-US" sz="1500" kern="1200" dirty="0">
                          <a:solidFill>
                            <a:schemeClr val="tx1">
                              <a:lumMod val="65000"/>
                              <a:lumOff val="35000"/>
                            </a:schemeClr>
                          </a:solidFill>
                          <a:latin typeface="微软雅黑" panose="020B0503020204020204" charset="-122"/>
                          <a:ea typeface="微软雅黑" panose="020B0503020204020204" charset="-122"/>
                          <a:cs typeface="+mn-cs"/>
                        </a:rPr>
                        <a:t>年度工作概述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500" dirty="0">
                          <a:solidFill>
                            <a:schemeClr val="tx1">
                              <a:lumMod val="65000"/>
                              <a:lumOff val="35000"/>
                            </a:schemeClr>
                          </a:solidFill>
                          <a:latin typeface="微软雅黑" panose="020B0503020204020204" charset="-122"/>
                          <a:ea typeface="微软雅黑" panose="020B0503020204020204" charset="-122"/>
                        </a:rPr>
                        <a:t>工作完成情况</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500" dirty="0">
                          <a:solidFill>
                            <a:schemeClr val="tx1">
                              <a:lumMod val="65000"/>
                              <a:lumOff val="35000"/>
                            </a:schemeClr>
                          </a:solidFill>
                          <a:latin typeface="微软雅黑" panose="020B0503020204020204" charset="-122"/>
                          <a:ea typeface="微软雅黑" panose="020B0503020204020204" charset="-122"/>
                        </a:rPr>
                        <a:t>成功项目展示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tx1">
                            <a:lumMod val="65000"/>
                            <a:lumOff val="35000"/>
                          </a:schemeClr>
                        </a:solidFill>
                        <a:latin typeface="微软雅黑" panose="020B0503020204020204" charset="-122"/>
                        <a:ea typeface="微软雅黑" panose="020B050302020402020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500" dirty="0">
                          <a:solidFill>
                            <a:schemeClr val="tx1">
                              <a:lumMod val="65000"/>
                              <a:lumOff val="35000"/>
                            </a:schemeClr>
                          </a:solidFill>
                          <a:latin typeface="微软雅黑" panose="020B0503020204020204" charset="-122"/>
                          <a:ea typeface="微软雅黑" panose="020B0503020204020204" charset="-122"/>
                        </a:rPr>
                        <a:t>当前形势分析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500" dirty="0">
                          <a:solidFill>
                            <a:schemeClr val="tx1">
                              <a:lumMod val="65000"/>
                              <a:lumOff val="35000"/>
                            </a:schemeClr>
                          </a:solidFill>
                          <a:latin typeface="微软雅黑" panose="020B0503020204020204" charset="-122"/>
                          <a:ea typeface="微软雅黑" panose="020B0503020204020204" charset="-122"/>
                        </a:rPr>
                        <a:t>明年目标与计划</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2381" y="3647709"/>
            <a:ext cx="1691680" cy="788186"/>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charset="-122"/>
                <a:ea typeface="微软雅黑" panose="020B0503020204020204" charset="-122"/>
              </a:rPr>
              <a:t>经验总结与不足</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045" y="303813"/>
            <a:ext cx="555303" cy="555303"/>
          </a:xfrm>
          <a:prstGeom prst="rect">
            <a:avLst/>
          </a:prstGeom>
          <a:noFill/>
          <a:ln>
            <a:noFill/>
          </a:ln>
        </p:spPr>
      </p:pic>
      <p:sp>
        <p:nvSpPr>
          <p:cNvPr id="16" name="流程图: 合并 15"/>
          <p:cNvSpPr/>
          <p:nvPr userDrawn="1"/>
        </p:nvSpPr>
        <p:spPr>
          <a:xfrm>
            <a:off x="780163" y="4435895"/>
            <a:ext cx="117066" cy="92692"/>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userDrawn="1"/>
        </p:nvSpPr>
        <p:spPr>
          <a:xfrm>
            <a:off x="508990" y="765113"/>
            <a:ext cx="659412" cy="292388"/>
          </a:xfrm>
          <a:prstGeom prst="rect">
            <a:avLst/>
          </a:prstGeom>
          <a:noFill/>
        </p:spPr>
        <p:txBody>
          <a:bodyPr wrap="none" rtlCol="0">
            <a:spAutoFit/>
          </a:bodyPr>
          <a:lstStyle/>
          <a:p>
            <a:pPr algn="ctr"/>
            <a:r>
              <a:rPr lang="en-US" altLang="zh-CN" sz="1300" dirty="0">
                <a:solidFill>
                  <a:schemeClr val="accent1">
                    <a:lumMod val="75000"/>
                  </a:schemeClr>
                </a:solidFill>
                <a:latin typeface="微软雅黑" panose="020B0503020204020204" charset="-122"/>
                <a:ea typeface="微软雅黑" panose="020B0503020204020204" charset="-122"/>
              </a:rPr>
              <a:t>LOGO</a:t>
            </a:r>
            <a:endParaRPr lang="zh-CN" altLang="en-US" sz="1300" dirty="0">
              <a:solidFill>
                <a:schemeClr val="accent1">
                  <a:lumMod val="7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250582820"/>
      </p:ext>
    </p:extLst>
  </p:cSld>
  <p:clrMapOvr>
    <a:masterClrMapping/>
  </p:clrMapOvr>
  <p:transition spd="slow" advTm="3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772D1C8-D195-4DBC-B7C2-24FBAD4CE97E}" type="datetime1">
              <a:rPr lang="zh-CN" altLang="en-US" smtClean="0"/>
              <a:t>2023/12/28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10" name="标题 3"/>
          <p:cNvSpPr txBox="1"/>
          <p:nvPr userDrawn="1"/>
        </p:nvSpPr>
        <p:spPr>
          <a:xfrm>
            <a:off x="0" y="0"/>
            <a:ext cx="12192000" cy="755581"/>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l">
              <a:spcBef>
                <a:spcPct val="0"/>
              </a:spcBef>
              <a:defRPr/>
            </a:pPr>
            <a:endParaRPr lang="en-US" altLang="zh-CN" sz="4400" b="1" dirty="0">
              <a:solidFill>
                <a:schemeClr val="bg1"/>
              </a:solidFill>
              <a:latin typeface="微软雅黑" panose="020B0503020204020204" charset="-122"/>
              <a:ea typeface="微软雅黑" panose="020B0503020204020204" charset="-122"/>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2509" t="24631" r="20228" b="20396"/>
          <a:stretch>
            <a:fillRect/>
          </a:stretch>
        </p:blipFill>
        <p:spPr>
          <a:xfrm>
            <a:off x="10475104" y="34231"/>
            <a:ext cx="1531840" cy="700860"/>
          </a:xfrm>
          <a:prstGeom prst="rect">
            <a:avLst/>
          </a:prstGeom>
        </p:spPr>
      </p:pic>
      <p:sp>
        <p:nvSpPr>
          <p:cNvPr id="11" name="文本占位符 10"/>
          <p:cNvSpPr>
            <a:spLocks noGrp="1"/>
          </p:cNvSpPr>
          <p:nvPr>
            <p:ph type="body" sz="quarter" idx="13" hasCustomPrompt="1"/>
          </p:nvPr>
        </p:nvSpPr>
        <p:spPr>
          <a:xfrm>
            <a:off x="87117" y="56462"/>
            <a:ext cx="9500522" cy="613314"/>
          </a:xfrm>
        </p:spPr>
        <p:txBody>
          <a:bodyPr>
            <a:noAutofit/>
          </a:bodyPr>
          <a:lstStyle>
            <a:lvl1pPr marL="0" indent="0" algn="l">
              <a:buNone/>
              <a:defRPr sz="4000" b="1">
                <a:solidFill>
                  <a:schemeClr val="bg1"/>
                </a:solidFill>
                <a:latin typeface="微软雅黑" panose="020B0503020204020204" charset="-122"/>
                <a:ea typeface="微软雅黑" panose="020B0503020204020204" charset="-122"/>
              </a:defRPr>
            </a:lvl1pPr>
          </a:lstStyle>
          <a:p>
            <a:pPr lvl="0"/>
            <a:r>
              <a:rPr lang="zh-CN" altLang="en-US" dirty="0"/>
              <a:t>编辑母版文本样式</a:t>
            </a:r>
          </a:p>
        </p:txBody>
      </p:sp>
      <p:sp>
        <p:nvSpPr>
          <p:cNvPr id="12" name="椭圆 40"/>
          <p:cNvSpPr/>
          <p:nvPr userDrawn="1"/>
        </p:nvSpPr>
        <p:spPr>
          <a:xfrm>
            <a:off x="11381015" y="6310400"/>
            <a:ext cx="625930" cy="457026"/>
          </a:xfrm>
          <a:prstGeom prst="ellipse">
            <a:avLst/>
          </a:prstGeom>
          <a:solidFill>
            <a:srgbClr val="02409A"/>
          </a:solidFill>
        </p:spPr>
        <p:style>
          <a:lnRef idx="3">
            <a:schemeClr val="lt1"/>
          </a:lnRef>
          <a:fillRef idx="1">
            <a:schemeClr val="accent1"/>
          </a:fillRef>
          <a:effectRef idx="1">
            <a:schemeClr val="accent1"/>
          </a:effectRef>
          <a:fontRef idx="minor">
            <a:schemeClr val="lt1"/>
          </a:fontRef>
        </p:style>
        <p:txBody>
          <a:bodyPr lIns="36000" tIns="36000" rIns="36000" bIns="36000" rtlCol="0" anchor="ctr"/>
          <a:lstStyle/>
          <a:p>
            <a:pPr algn="ctr" fontAlgn="auto">
              <a:spcBef>
                <a:spcPts val="0"/>
              </a:spcBef>
              <a:spcAft>
                <a:spcPts val="0"/>
              </a:spcAft>
            </a:pPr>
            <a:fld id="{90AA6819-7E7F-4C14-8B24-A68214AB9022}" type="slidenum">
              <a:rPr lang="zh-CN" altLang="en-US" sz="1200" b="1">
                <a:solidFill>
                  <a:prstClr val="white"/>
                </a:solidFill>
                <a:latin typeface="微软雅黑" panose="020B0503020204020204" charset="-122"/>
                <a:ea typeface="微软雅黑" panose="020B0503020204020204" charset="-122"/>
              </a:rPr>
              <a:t>‹#›</a:t>
            </a:fld>
            <a:endParaRPr lang="zh-CN" altLang="en-US" sz="1200" b="1" dirty="0">
              <a:solidFill>
                <a:prstClr val="white"/>
              </a:solidFill>
              <a:latin typeface="微软雅黑" panose="020B0503020204020204" charset="-122"/>
              <a:ea typeface="微软雅黑" panose="020B0503020204020204" charset="-122"/>
            </a:endParaRPr>
          </a:p>
        </p:txBody>
      </p:sp>
      <p:pic>
        <p:nvPicPr>
          <p:cNvPr id="9" name="图片 8"/>
          <p:cNvPicPr>
            <a:picLocks noChangeAspect="1"/>
          </p:cNvPicPr>
          <p:nvPr userDrawn="1"/>
        </p:nvPicPr>
        <p:blipFill rotWithShape="1">
          <a:blip r:embed="rId3"/>
          <a:srcRect l="8177" t="2247" r="9531" b="2992"/>
          <a:stretch>
            <a:fillRect/>
          </a:stretch>
        </p:blipFill>
        <p:spPr>
          <a:xfrm>
            <a:off x="9700192" y="46088"/>
            <a:ext cx="662359" cy="663403"/>
          </a:xfrm>
          <a:prstGeom prst="ellipse">
            <a:avLst/>
          </a:prstGeom>
        </p:spPr>
      </p:pic>
    </p:spTree>
    <p:extLst>
      <p:ext uri="{BB962C8B-B14F-4D97-AF65-F5344CB8AC3E}">
        <p14:creationId xmlns:p14="http://schemas.microsoft.com/office/powerpoint/2010/main" val="348512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3_自定义版式">
    <p:spTree>
      <p:nvGrpSpPr>
        <p:cNvPr id="1" name=""/>
        <p:cNvGrpSpPr/>
        <p:nvPr/>
      </p:nvGrpSpPr>
      <p:grpSpPr>
        <a:xfrm>
          <a:off x="0" y="0"/>
          <a:ext cx="0" cy="0"/>
          <a:chOff x="0" y="0"/>
          <a:chExt cx="0" cy="0"/>
        </a:xfrm>
      </p:grpSpPr>
      <p:sp>
        <p:nvSpPr>
          <p:cNvPr id="3" name="标题 1"/>
          <p:cNvSpPr>
            <a:spLocks noGrp="1"/>
          </p:cNvSpPr>
          <p:nvPr>
            <p:ph type="title"/>
          </p:nvPr>
        </p:nvSpPr>
        <p:spPr>
          <a:xfrm>
            <a:off x="551384" y="77470"/>
            <a:ext cx="11521280" cy="594043"/>
          </a:xfrm>
        </p:spPr>
        <p:txBody>
          <a:bodyPr>
            <a:normAutofit/>
          </a:bodyPr>
          <a:lstStyle>
            <a:lvl1pPr>
              <a:defRPr lang="zh-CN" altLang="en-US" sz="3200" b="1" kern="1200" dirty="0">
                <a:solidFill>
                  <a:srgbClr val="002060"/>
                </a:solidFill>
                <a:latin typeface="微软雅黑" panose="020B0503020204020204" charset="-122"/>
                <a:ea typeface="微软雅黑" panose="020B0503020204020204" charset="-122"/>
                <a:cs typeface="Calibri" panose="020F0502020204030204" charset="0"/>
              </a:defRPr>
            </a:lvl1pPr>
          </a:lstStyle>
          <a:p>
            <a:r>
              <a:rPr lang="zh-CN" altLang="en-US" dirty="0"/>
              <a:t>单击此处编辑母版标题样式</a:t>
            </a:r>
          </a:p>
        </p:txBody>
      </p:sp>
    </p:spTree>
    <p:extLst>
      <p:ext uri="{BB962C8B-B14F-4D97-AF65-F5344CB8AC3E}">
        <p14:creationId xmlns:p14="http://schemas.microsoft.com/office/powerpoint/2010/main" val="64011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2023/12/28</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extLst>
      <p:ext uri="{BB962C8B-B14F-4D97-AF65-F5344CB8AC3E}">
        <p14:creationId xmlns:p14="http://schemas.microsoft.com/office/powerpoint/2010/main" val="37154150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40.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notesSlide" Target="../notesSlides/notesSlide10.xml"/><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409EEA69-905E-C846-B00D-11616234C891}"/>
              </a:ext>
            </a:extLst>
          </p:cNvPr>
          <p:cNvSpPr/>
          <p:nvPr/>
        </p:nvSpPr>
        <p:spPr>
          <a:xfrm>
            <a:off x="114200" y="247592"/>
            <a:ext cx="2748004" cy="6289868"/>
          </a:xfrm>
          <a:prstGeom prst="rect">
            <a:avLst/>
          </a:prstGeom>
          <a:noFill/>
          <a:ln w="12700" cap="flat" cmpd="sng" algn="ctr">
            <a:solidFill>
              <a:srgbClr val="6096E6">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0" name="文本框 79">
            <a:extLst>
              <a:ext uri="{FF2B5EF4-FFF2-40B4-BE49-F238E27FC236}">
                <a16:creationId xmlns:a16="http://schemas.microsoft.com/office/drawing/2014/main" id="{0F3F5AB8-28B1-BB41-8BF6-A081F1681954}"/>
              </a:ext>
            </a:extLst>
          </p:cNvPr>
          <p:cNvSpPr txBox="1"/>
          <p:nvPr/>
        </p:nvSpPr>
        <p:spPr>
          <a:xfrm>
            <a:off x="1095711" y="234175"/>
            <a:ext cx="136768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 altLang="zh-CN" sz="1600" b="1" i="0" u="none" strike="noStrike" kern="0" cap="none" spc="0" normalizeH="0" baseline="0" noProof="0" dirty="0">
                <a:ln>
                  <a:noFill/>
                </a:ln>
                <a:solidFill>
                  <a:srgbClr val="6096E6">
                    <a:lumMod val="75000"/>
                  </a:srgb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Original data</a:t>
            </a:r>
            <a:endParaRPr kumimoji="1" lang="zh-CN" altLang="en-US" sz="1600" b="1" i="0" u="none" strike="noStrike" kern="0" cap="none" spc="0" normalizeH="0" baseline="0" noProof="0" dirty="0">
              <a:ln>
                <a:noFill/>
              </a:ln>
              <a:solidFill>
                <a:srgbClr val="6096E6">
                  <a:lumMod val="75000"/>
                </a:srgb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1" name="矩形 80">
            <a:extLst>
              <a:ext uri="{FF2B5EF4-FFF2-40B4-BE49-F238E27FC236}">
                <a16:creationId xmlns:a16="http://schemas.microsoft.com/office/drawing/2014/main" id="{9D608E6D-15EA-C649-AE7A-14A80688190B}"/>
              </a:ext>
            </a:extLst>
          </p:cNvPr>
          <p:cNvSpPr/>
          <p:nvPr/>
        </p:nvSpPr>
        <p:spPr>
          <a:xfrm>
            <a:off x="5798138" y="268567"/>
            <a:ext cx="6315806" cy="6245073"/>
          </a:xfrm>
          <a:prstGeom prst="rect">
            <a:avLst/>
          </a:prstGeom>
          <a:noFill/>
          <a:ln w="12700" cap="flat" cmpd="sng" algn="ctr">
            <a:solidFill>
              <a:srgbClr val="6096E6">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2" name="矩形 81">
            <a:extLst>
              <a:ext uri="{FF2B5EF4-FFF2-40B4-BE49-F238E27FC236}">
                <a16:creationId xmlns:a16="http://schemas.microsoft.com/office/drawing/2014/main" id="{C5337CBD-60C7-6242-93AE-90E067D2A600}"/>
              </a:ext>
            </a:extLst>
          </p:cNvPr>
          <p:cNvSpPr/>
          <p:nvPr/>
        </p:nvSpPr>
        <p:spPr>
          <a:xfrm>
            <a:off x="269175" y="4093190"/>
            <a:ext cx="2463063" cy="2364550"/>
          </a:xfrm>
          <a:prstGeom prst="rect">
            <a:avLst/>
          </a:prstGeom>
          <a:solidFill>
            <a:srgbClr val="56CA95">
              <a:lumMod val="20000"/>
              <a:lumOff val="80000"/>
            </a:srgbClr>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56CA95">
                  <a:lumMod val="20000"/>
                  <a:lumOff val="80000"/>
                </a:srgb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4" name="矩形 83">
            <a:extLst>
              <a:ext uri="{FF2B5EF4-FFF2-40B4-BE49-F238E27FC236}">
                <a16:creationId xmlns:a16="http://schemas.microsoft.com/office/drawing/2014/main" id="{36DA1ACA-2898-F445-A227-1F3F92E55926}"/>
              </a:ext>
            </a:extLst>
          </p:cNvPr>
          <p:cNvSpPr/>
          <p:nvPr/>
        </p:nvSpPr>
        <p:spPr>
          <a:xfrm>
            <a:off x="269175" y="676431"/>
            <a:ext cx="2456602" cy="3311014"/>
          </a:xfrm>
          <a:prstGeom prst="rect">
            <a:avLst/>
          </a:prstGeom>
          <a:solidFill>
            <a:srgbClr val="56CA95">
              <a:lumMod val="20000"/>
              <a:lumOff val="80000"/>
            </a:srgbClr>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5" name="文本框 84">
            <a:extLst>
              <a:ext uri="{FF2B5EF4-FFF2-40B4-BE49-F238E27FC236}">
                <a16:creationId xmlns:a16="http://schemas.microsoft.com/office/drawing/2014/main" id="{7F397F07-66CA-1E4E-B170-9BF4054A7A80}"/>
              </a:ext>
            </a:extLst>
          </p:cNvPr>
          <p:cNvSpPr txBox="1"/>
          <p:nvPr/>
        </p:nvSpPr>
        <p:spPr>
          <a:xfrm>
            <a:off x="197671" y="695351"/>
            <a:ext cx="264153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 altLang="zh-CN" sz="12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Dataset of user-agent conversations</a:t>
            </a:r>
            <a:endParaRPr kumimoji="1" lang="zh-CN" altLang="en-US" sz="12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86" name="组合 85">
            <a:extLst>
              <a:ext uri="{FF2B5EF4-FFF2-40B4-BE49-F238E27FC236}">
                <a16:creationId xmlns:a16="http://schemas.microsoft.com/office/drawing/2014/main" id="{CFE694FD-3817-964F-802A-9C005F8B8E23}"/>
              </a:ext>
            </a:extLst>
          </p:cNvPr>
          <p:cNvGrpSpPr/>
          <p:nvPr/>
        </p:nvGrpSpPr>
        <p:grpSpPr>
          <a:xfrm>
            <a:off x="357504" y="1011764"/>
            <a:ext cx="2245919" cy="3336670"/>
            <a:chOff x="-425661" y="1628130"/>
            <a:chExt cx="3231453" cy="1752519"/>
          </a:xfrm>
        </p:grpSpPr>
        <p:sp>
          <p:nvSpPr>
            <p:cNvPr id="87" name="圆角矩形标注 86">
              <a:extLst>
                <a:ext uri="{FF2B5EF4-FFF2-40B4-BE49-F238E27FC236}">
                  <a16:creationId xmlns:a16="http://schemas.microsoft.com/office/drawing/2014/main" id="{3CFADDAB-B2B3-6C4B-B6B7-933C67D3232E}"/>
                </a:ext>
              </a:extLst>
            </p:cNvPr>
            <p:cNvSpPr/>
            <p:nvPr/>
          </p:nvSpPr>
          <p:spPr>
            <a:xfrm>
              <a:off x="-391568" y="1628130"/>
              <a:ext cx="3197360" cy="246888"/>
            </a:xfrm>
            <a:prstGeom prst="wedgeRoundRectCallout">
              <a:avLst>
                <a:gd name="adj1" fmla="val -52156"/>
                <a:gd name="adj2" fmla="val -47653"/>
                <a:gd name="adj3" fmla="val 16667"/>
              </a:avLst>
            </a:prstGeom>
            <a:noFill/>
            <a:ln w="12700" cap="flat" cmpd="sng" algn="ctr">
              <a:solidFill>
                <a:srgbClr val="6096E6">
                  <a:shade val="1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坐席：您好请问有什么可以帮您？</a:t>
              </a:r>
              <a:endPar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 altLang="zh-CN" sz="800" b="0" i="0" u="none" strike="noStrike" kern="0" cap="none" spc="0" normalizeH="0" baseline="0" noProof="0" dirty="0" err="1">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Agent:Hello</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 how can I help you?</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9" name="圆角矩形标注 88">
              <a:extLst>
                <a:ext uri="{FF2B5EF4-FFF2-40B4-BE49-F238E27FC236}">
                  <a16:creationId xmlns:a16="http://schemas.microsoft.com/office/drawing/2014/main" id="{D4AD9426-DE7B-854C-8167-6026C169EF3A}"/>
                </a:ext>
              </a:extLst>
            </p:cNvPr>
            <p:cNvSpPr/>
            <p:nvPr/>
          </p:nvSpPr>
          <p:spPr>
            <a:xfrm>
              <a:off x="-402229" y="1923981"/>
              <a:ext cx="3208021" cy="242029"/>
            </a:xfrm>
            <a:prstGeom prst="wedgeRoundRectCallout">
              <a:avLst>
                <a:gd name="adj1" fmla="val 55042"/>
                <a:gd name="adj2" fmla="val -43953"/>
                <a:gd name="adj3" fmla="val 16667"/>
              </a:avLst>
            </a:prstGeom>
            <a:noFill/>
            <a:ln w="12700" cap="flat" cmpd="sng" algn="ctr">
              <a:solidFill>
                <a:srgbClr val="6096E6">
                  <a:shade val="1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客户：你给我查</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137</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7276</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的手机话费</a:t>
              </a:r>
              <a:r>
                <a:rPr kumimoji="0" lang="en"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(User: You check my cell phone bill for 137****7276)</a:t>
              </a:r>
              <a:endPar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0" name="圆角矩形标注 89">
              <a:extLst>
                <a:ext uri="{FF2B5EF4-FFF2-40B4-BE49-F238E27FC236}">
                  <a16:creationId xmlns:a16="http://schemas.microsoft.com/office/drawing/2014/main" id="{687DF446-C0FB-6D4C-B4E0-1927F8E45E86}"/>
                </a:ext>
              </a:extLst>
            </p:cNvPr>
            <p:cNvSpPr/>
            <p:nvPr/>
          </p:nvSpPr>
          <p:spPr>
            <a:xfrm>
              <a:off x="-415000" y="2234195"/>
              <a:ext cx="3208021" cy="198072"/>
            </a:xfrm>
            <a:prstGeom prst="wedgeRoundRectCallout">
              <a:avLst>
                <a:gd name="adj1" fmla="val -52156"/>
                <a:gd name="adj2" fmla="val -47653"/>
                <a:gd name="adj3" fmla="val 16667"/>
              </a:avLst>
            </a:prstGeom>
            <a:noFill/>
            <a:ln w="12700" cap="flat" cmpd="sng" algn="ctr">
              <a:solidFill>
                <a:srgbClr val="6096E6">
                  <a:shade val="1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坐席：好的是本机套餐吗先生？</a:t>
              </a:r>
              <a:endPar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800" kern="0" dirty="0">
                  <a:latin typeface="Times New Roman" panose="02020603050405020304" pitchFamily="18" charset="0"/>
                  <a:ea typeface="Microsoft YaHei" panose="020B0503020204020204" pitchFamily="34" charset="-122"/>
                  <a:cs typeface="Times New Roman" panose="02020603050405020304" pitchFamily="18" charset="0"/>
                </a:rPr>
                <a:t>(</a:t>
              </a:r>
              <a:r>
                <a:rPr kumimoji="0" lang="en"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Agent : Okay is that the local package sir?)</a:t>
              </a:r>
              <a:endPar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1" name="圆角矩形标注 90">
              <a:extLst>
                <a:ext uri="{FF2B5EF4-FFF2-40B4-BE49-F238E27FC236}">
                  <a16:creationId xmlns:a16="http://schemas.microsoft.com/office/drawing/2014/main" id="{87ECBFC5-A8F5-984A-B28C-FDFB63340DF6}"/>
                </a:ext>
              </a:extLst>
            </p:cNvPr>
            <p:cNvSpPr/>
            <p:nvPr/>
          </p:nvSpPr>
          <p:spPr>
            <a:xfrm>
              <a:off x="-425661" y="2486735"/>
              <a:ext cx="3208021" cy="114167"/>
            </a:xfrm>
            <a:prstGeom prst="wedgeRoundRectCallout">
              <a:avLst>
                <a:gd name="adj1" fmla="val 55042"/>
                <a:gd name="adj2" fmla="val -43953"/>
                <a:gd name="adj3" fmla="val 16667"/>
              </a:avLst>
            </a:prstGeom>
            <a:noFill/>
            <a:ln w="12700" cap="flat" cmpd="sng" algn="ctr">
              <a:solidFill>
                <a:srgbClr val="6096E6">
                  <a:shade val="1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客户：嗯</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User </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 Uh-huh.)</a:t>
              </a:r>
              <a:endPar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5" name="圆角矩形标注 94">
              <a:extLst>
                <a:ext uri="{FF2B5EF4-FFF2-40B4-BE49-F238E27FC236}">
                  <a16:creationId xmlns:a16="http://schemas.microsoft.com/office/drawing/2014/main" id="{191AEFEA-BE46-3A46-AD91-CCE05091527E}"/>
                </a:ext>
              </a:extLst>
            </p:cNvPr>
            <p:cNvSpPr/>
            <p:nvPr/>
          </p:nvSpPr>
          <p:spPr>
            <a:xfrm>
              <a:off x="-418551" y="2637473"/>
              <a:ext cx="3208021" cy="515942"/>
            </a:xfrm>
            <a:prstGeom prst="wedgeRoundRectCallout">
              <a:avLst>
                <a:gd name="adj1" fmla="val -52156"/>
                <a:gd name="adj2" fmla="val -47653"/>
                <a:gd name="adj3" fmla="val 16667"/>
              </a:avLst>
            </a:prstGeom>
            <a:noFill/>
            <a:ln w="12700" cap="flat" cmpd="sng" algn="ctr">
              <a:solidFill>
                <a:srgbClr val="6096E6">
                  <a:shade val="1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坐席：请您稍等，您现在当前的话话费余额有三十四块五。</a:t>
              </a:r>
              <a:endPar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Agent </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 Please wait a moment, you now have a balance of thirty-four dollars and five cents in your current phone bill.)</a:t>
              </a:r>
              <a:endPar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6" name="文本框 95">
              <a:extLst>
                <a:ext uri="{FF2B5EF4-FFF2-40B4-BE49-F238E27FC236}">
                  <a16:creationId xmlns:a16="http://schemas.microsoft.com/office/drawing/2014/main" id="{48912437-8674-CE4D-8416-893A3D73ED7E}"/>
                </a:ext>
              </a:extLst>
            </p:cNvPr>
            <p:cNvSpPr txBox="1"/>
            <p:nvPr/>
          </p:nvSpPr>
          <p:spPr>
            <a:xfrm>
              <a:off x="697869" y="3218995"/>
              <a:ext cx="782338" cy="1616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endParaRPr kumimoji="1" lang="zh-CN" altLang="en-US" sz="14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7" name="文本框 96">
            <a:extLst>
              <a:ext uri="{FF2B5EF4-FFF2-40B4-BE49-F238E27FC236}">
                <a16:creationId xmlns:a16="http://schemas.microsoft.com/office/drawing/2014/main" id="{E9F34B9A-2483-E845-97DD-12F4E5B6C20B}"/>
              </a:ext>
            </a:extLst>
          </p:cNvPr>
          <p:cNvSpPr txBox="1"/>
          <p:nvPr/>
        </p:nvSpPr>
        <p:spPr>
          <a:xfrm>
            <a:off x="607385" y="4148285"/>
            <a:ext cx="186942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 altLang="zh-CN" sz="12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Dataset Complaint Order</a:t>
            </a:r>
            <a:endParaRPr kumimoji="1" lang="zh-CN" altLang="en-US" sz="12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8" name="折角形 97">
            <a:extLst>
              <a:ext uri="{FF2B5EF4-FFF2-40B4-BE49-F238E27FC236}">
                <a16:creationId xmlns:a16="http://schemas.microsoft.com/office/drawing/2014/main" id="{599B10DB-4124-6249-AC09-58D79A941D1D}"/>
              </a:ext>
            </a:extLst>
          </p:cNvPr>
          <p:cNvSpPr/>
          <p:nvPr/>
        </p:nvSpPr>
        <p:spPr>
          <a:xfrm>
            <a:off x="447401" y="4527574"/>
            <a:ext cx="2087640" cy="1865448"/>
          </a:xfrm>
          <a:prstGeom prst="foldedCorner">
            <a:avLst/>
          </a:prstGeom>
          <a:noFill/>
          <a:ln w="12700" cap="flat" cmpd="sng" algn="ctr">
            <a:solidFill>
              <a:srgbClr val="6096E6">
                <a:shade val="1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02" name="文本框 101">
            <a:extLst>
              <a:ext uri="{FF2B5EF4-FFF2-40B4-BE49-F238E27FC236}">
                <a16:creationId xmlns:a16="http://schemas.microsoft.com/office/drawing/2014/main" id="{F66B7BB3-BDD0-6F48-8B27-5896DF8A4A1F}"/>
              </a:ext>
            </a:extLst>
          </p:cNvPr>
          <p:cNvSpPr txBox="1"/>
          <p:nvPr/>
        </p:nvSpPr>
        <p:spPr>
          <a:xfrm>
            <a:off x="557816" y="4611909"/>
            <a:ext cx="1892842" cy="1569660"/>
          </a:xfrm>
          <a:prstGeom prst="rect">
            <a:avLst/>
          </a:prstGeom>
          <a:noFill/>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省</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江西赣州</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地址</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业务号码*******</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3004,</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用户来电反馈，不显示 </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5</a:t>
            </a:r>
            <a:r>
              <a:rPr kumimoji="0" lang="en"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G</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信号，用户其它电信号码显示</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____</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，只有此号不显示，终瑞也是支持</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5</a:t>
            </a:r>
            <a:r>
              <a:rPr kumimoji="0" lang="en"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G</a:t>
            </a:r>
            <a:r>
              <a:rPr kumimoji="0" lang="zh-CN" altLang="e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要求核实回复，谢谢。</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("Province: Ganzhou, Jiangxi [address]  business number  *******3004: Users call feedback does not show 5G signal, the user other telecom numbers show, only this number does not show, the end of the Rui is also support for 5G, asked to verify the response, thank you.)</a:t>
            </a:r>
          </a:p>
        </p:txBody>
      </p:sp>
      <p:cxnSp>
        <p:nvCxnSpPr>
          <p:cNvPr id="103" name="肘形连接符 102">
            <a:extLst>
              <a:ext uri="{FF2B5EF4-FFF2-40B4-BE49-F238E27FC236}">
                <a16:creationId xmlns:a16="http://schemas.microsoft.com/office/drawing/2014/main" id="{AA091B1E-7409-DD4C-AB4F-5F5F17FFF859}"/>
              </a:ext>
            </a:extLst>
          </p:cNvPr>
          <p:cNvCxnSpPr>
            <a:cxnSpLocks/>
            <a:stCxn id="79" idx="3"/>
            <a:endCxn id="107" idx="1"/>
          </p:cNvCxnSpPr>
          <p:nvPr/>
        </p:nvCxnSpPr>
        <p:spPr>
          <a:xfrm flipV="1">
            <a:off x="2862204" y="1450431"/>
            <a:ext cx="260960" cy="1942095"/>
          </a:xfrm>
          <a:prstGeom prst="bentConnector3">
            <a:avLst>
              <a:gd name="adj1" fmla="val 50000"/>
            </a:avLst>
          </a:prstGeom>
          <a:noFill/>
          <a:ln w="6350" cap="flat" cmpd="sng" algn="ctr">
            <a:solidFill>
              <a:srgbClr val="6096E6"/>
            </a:solidFill>
            <a:prstDash val="solid"/>
            <a:miter lim="800000"/>
            <a:tailEnd type="triangle"/>
          </a:ln>
          <a:effectLst/>
        </p:spPr>
      </p:cxnSp>
      <p:grpSp>
        <p:nvGrpSpPr>
          <p:cNvPr id="104" name="组合 103">
            <a:extLst>
              <a:ext uri="{FF2B5EF4-FFF2-40B4-BE49-F238E27FC236}">
                <a16:creationId xmlns:a16="http://schemas.microsoft.com/office/drawing/2014/main" id="{E35C59C8-1B3D-AD42-8DD7-57BCF14E7557}"/>
              </a:ext>
            </a:extLst>
          </p:cNvPr>
          <p:cNvGrpSpPr/>
          <p:nvPr/>
        </p:nvGrpSpPr>
        <p:grpSpPr>
          <a:xfrm>
            <a:off x="3113928" y="734640"/>
            <a:ext cx="2487873" cy="5388719"/>
            <a:chOff x="3608127" y="1097965"/>
            <a:chExt cx="2935190" cy="5032245"/>
          </a:xfrm>
        </p:grpSpPr>
        <p:sp>
          <p:nvSpPr>
            <p:cNvPr id="105" name="矩形 104">
              <a:extLst>
                <a:ext uri="{FF2B5EF4-FFF2-40B4-BE49-F238E27FC236}">
                  <a16:creationId xmlns:a16="http://schemas.microsoft.com/office/drawing/2014/main" id="{76E0AFAA-26CA-4149-B798-DE932DD681BE}"/>
                </a:ext>
              </a:extLst>
            </p:cNvPr>
            <p:cNvSpPr/>
            <p:nvPr/>
          </p:nvSpPr>
          <p:spPr>
            <a:xfrm>
              <a:off x="3628973" y="2938525"/>
              <a:ext cx="2914344" cy="1252758"/>
            </a:xfrm>
            <a:prstGeom prst="rect">
              <a:avLst/>
            </a:prstGeom>
            <a:noFill/>
            <a:ln w="12700" cap="flat" cmpd="sng" algn="ctr">
              <a:solidFill>
                <a:srgbClr val="6096E6">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06" name="文本框 105">
              <a:extLst>
                <a:ext uri="{FF2B5EF4-FFF2-40B4-BE49-F238E27FC236}">
                  <a16:creationId xmlns:a16="http://schemas.microsoft.com/office/drawing/2014/main" id="{F861E681-98F7-834F-8621-423967D5A012}"/>
                </a:ext>
              </a:extLst>
            </p:cNvPr>
            <p:cNvSpPr txBox="1"/>
            <p:nvPr/>
          </p:nvSpPr>
          <p:spPr>
            <a:xfrm>
              <a:off x="4290680" y="2991946"/>
              <a:ext cx="1517138" cy="28741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 altLang="zh-CN" sz="1400" b="1" i="0" u="none" strike="noStrike" kern="0" cap="none" spc="0" normalizeH="0" baseline="0" noProof="0" dirty="0">
                  <a:ln>
                    <a:noFill/>
                  </a:ln>
                  <a:solidFill>
                    <a:srgbClr val="6096E6">
                      <a:lumMod val="75000"/>
                    </a:srgb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Data Cleaning</a:t>
              </a:r>
              <a:endParaRPr kumimoji="1" lang="zh-CN" altLang="en-US" sz="1400" b="1" i="0" u="none" strike="noStrike" kern="0" cap="none" spc="0" normalizeH="0" baseline="0" noProof="0" dirty="0">
                <a:ln>
                  <a:noFill/>
                </a:ln>
                <a:solidFill>
                  <a:srgbClr val="6096E6">
                    <a:lumMod val="75000"/>
                  </a:srgb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07" name="矩形 106">
              <a:extLst>
                <a:ext uri="{FF2B5EF4-FFF2-40B4-BE49-F238E27FC236}">
                  <a16:creationId xmlns:a16="http://schemas.microsoft.com/office/drawing/2014/main" id="{A008FFA4-8D23-F440-BEA1-BC9710609994}"/>
                </a:ext>
              </a:extLst>
            </p:cNvPr>
            <p:cNvSpPr/>
            <p:nvPr/>
          </p:nvSpPr>
          <p:spPr>
            <a:xfrm>
              <a:off x="3619024" y="1097965"/>
              <a:ext cx="2914345" cy="1336880"/>
            </a:xfrm>
            <a:prstGeom prst="rect">
              <a:avLst/>
            </a:prstGeom>
            <a:noFill/>
            <a:ln w="12700" cap="flat" cmpd="sng" algn="ctr">
              <a:solidFill>
                <a:srgbClr val="6096E6">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08" name="文本框 107">
              <a:extLst>
                <a:ext uri="{FF2B5EF4-FFF2-40B4-BE49-F238E27FC236}">
                  <a16:creationId xmlns:a16="http://schemas.microsoft.com/office/drawing/2014/main" id="{873CCEF3-65A8-9141-87F7-28A2C438D6A3}"/>
                </a:ext>
              </a:extLst>
            </p:cNvPr>
            <p:cNvSpPr txBox="1"/>
            <p:nvPr/>
          </p:nvSpPr>
          <p:spPr>
            <a:xfrm>
              <a:off x="3974846" y="1107099"/>
              <a:ext cx="2035333" cy="28741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 altLang="zh-CN" sz="1400" b="1" i="0" u="none" strike="noStrike" kern="0" cap="none" spc="0" normalizeH="0" baseline="0" noProof="0" dirty="0">
                  <a:ln>
                    <a:noFill/>
                  </a:ln>
                  <a:solidFill>
                    <a:srgbClr val="6096E6">
                      <a:lumMod val="75000"/>
                    </a:srgb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Data desensitization</a:t>
              </a:r>
              <a:endParaRPr kumimoji="1" lang="zh-CN" altLang="en-US" sz="1400" b="1" i="0" u="none" strike="noStrike" kern="0" cap="none" spc="0" normalizeH="0" baseline="0" noProof="0" dirty="0">
                <a:ln>
                  <a:noFill/>
                </a:ln>
                <a:solidFill>
                  <a:srgbClr val="6096E6">
                    <a:lumMod val="75000"/>
                  </a:srgb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09" name="矩形 108">
              <a:extLst>
                <a:ext uri="{FF2B5EF4-FFF2-40B4-BE49-F238E27FC236}">
                  <a16:creationId xmlns:a16="http://schemas.microsoft.com/office/drawing/2014/main" id="{F2C44454-4104-0543-9713-A3066D507506}"/>
                </a:ext>
              </a:extLst>
            </p:cNvPr>
            <p:cNvSpPr/>
            <p:nvPr/>
          </p:nvSpPr>
          <p:spPr>
            <a:xfrm>
              <a:off x="3608127" y="4840065"/>
              <a:ext cx="2914344" cy="1290145"/>
            </a:xfrm>
            <a:prstGeom prst="rect">
              <a:avLst/>
            </a:prstGeom>
            <a:noFill/>
            <a:ln w="12700" cap="flat" cmpd="sng" algn="ctr">
              <a:solidFill>
                <a:srgbClr val="6096E6">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9" name="文本框 118">
              <a:extLst>
                <a:ext uri="{FF2B5EF4-FFF2-40B4-BE49-F238E27FC236}">
                  <a16:creationId xmlns:a16="http://schemas.microsoft.com/office/drawing/2014/main" id="{DAF8363A-8135-1B4C-BDA9-882F1393001D}"/>
                </a:ext>
              </a:extLst>
            </p:cNvPr>
            <p:cNvSpPr txBox="1"/>
            <p:nvPr/>
          </p:nvSpPr>
          <p:spPr>
            <a:xfrm>
              <a:off x="4198199" y="4894342"/>
              <a:ext cx="1776235" cy="28741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 altLang="zh-CN" sz="1400" b="1" i="0" u="none" strike="noStrike" kern="0" cap="none" spc="0" normalizeH="0" baseline="0" noProof="0" dirty="0">
                  <a:ln>
                    <a:noFill/>
                  </a:ln>
                  <a:solidFill>
                    <a:srgbClr val="6096E6">
                      <a:lumMod val="75000"/>
                    </a:srgb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Manual checking</a:t>
              </a:r>
              <a:endParaRPr kumimoji="1" lang="zh-CN" altLang="en-US" sz="1400" b="1" i="0" u="none" strike="noStrike" kern="0" cap="none" spc="0" normalizeH="0" baseline="0" noProof="0" dirty="0">
                <a:ln>
                  <a:noFill/>
                </a:ln>
                <a:solidFill>
                  <a:srgbClr val="6096E6">
                    <a:lumMod val="75000"/>
                  </a:srgb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28" name="文本框 127">
              <a:extLst>
                <a:ext uri="{FF2B5EF4-FFF2-40B4-BE49-F238E27FC236}">
                  <a16:creationId xmlns:a16="http://schemas.microsoft.com/office/drawing/2014/main" id="{6A962E2C-8123-DB45-81EA-8EB73ABB07B9}"/>
                </a:ext>
              </a:extLst>
            </p:cNvPr>
            <p:cNvSpPr txBox="1"/>
            <p:nvPr/>
          </p:nvSpPr>
          <p:spPr>
            <a:xfrm>
              <a:off x="3716952" y="1473230"/>
              <a:ext cx="1425512" cy="316158"/>
            </a:xfrm>
            <a:prstGeom prst="rect">
              <a:avLst/>
            </a:prstGeom>
            <a:solidFill>
              <a:srgbClr val="6096E6">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Defining Desensitized Fields</a:t>
              </a:r>
              <a:endParaRPr kumimoji="1"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0" name="文本框 129">
              <a:extLst>
                <a:ext uri="{FF2B5EF4-FFF2-40B4-BE49-F238E27FC236}">
                  <a16:creationId xmlns:a16="http://schemas.microsoft.com/office/drawing/2014/main" id="{51FBBCBE-9C65-5F40-8C98-3A2580C06433}"/>
                </a:ext>
              </a:extLst>
            </p:cNvPr>
            <p:cNvSpPr txBox="1"/>
            <p:nvPr/>
          </p:nvSpPr>
          <p:spPr>
            <a:xfrm>
              <a:off x="3717083" y="1946747"/>
              <a:ext cx="1425379" cy="316158"/>
            </a:xfrm>
            <a:prstGeom prst="rect">
              <a:avLst/>
            </a:prstGeom>
            <a:solidFill>
              <a:srgbClr val="6096E6">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Setting Desensitized Characters</a:t>
              </a:r>
              <a:endParaRPr kumimoji="1"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1" name="文本框 130">
              <a:extLst>
                <a:ext uri="{FF2B5EF4-FFF2-40B4-BE49-F238E27FC236}">
                  <a16:creationId xmlns:a16="http://schemas.microsoft.com/office/drawing/2014/main" id="{27E92F45-B468-3E4B-9AF8-8C1A5DF444A8}"/>
                </a:ext>
              </a:extLst>
            </p:cNvPr>
            <p:cNvSpPr txBox="1"/>
            <p:nvPr/>
          </p:nvSpPr>
          <p:spPr>
            <a:xfrm>
              <a:off x="5222779" y="1443777"/>
              <a:ext cx="1230273" cy="790396"/>
            </a:xfrm>
            <a:prstGeom prst="rect">
              <a:avLst/>
            </a:prstGeom>
            <a:solidFill>
              <a:srgbClr val="6096E6">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Cell Phone No.: [Cell Phone No.]</a:t>
              </a:r>
            </a:p>
            <a:p>
              <a:pPr marL="0" marR="0" lvl="0" indent="0" defTabSz="914400" eaLnBrk="1" fontAlgn="auto" latinLnBrk="0" hangingPunct="1">
                <a:lnSpc>
                  <a:spcPct val="100000"/>
                </a:lnSpc>
                <a:spcBef>
                  <a:spcPts val="0"/>
                </a:spcBef>
                <a:spcAft>
                  <a:spcPts val="0"/>
                </a:spcAft>
                <a:buClrTx/>
                <a:buSzTx/>
                <a:buFontTx/>
                <a:buNone/>
                <a:tabLst/>
                <a:defRPr/>
              </a:pPr>
              <a:r>
                <a:rPr kumimoji="1" lang="en"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Name: last name [first name]</a:t>
              </a:r>
            </a:p>
            <a:p>
              <a:pPr marL="0" marR="0" lvl="0" indent="0" defTabSz="914400" eaLnBrk="1" fontAlgn="auto" latinLnBrk="0" hangingPunct="1">
                <a:lnSpc>
                  <a:spcPct val="100000"/>
                </a:lnSpc>
                <a:spcBef>
                  <a:spcPts val="0"/>
                </a:spcBef>
                <a:spcAft>
                  <a:spcPts val="0"/>
                </a:spcAft>
                <a:buClrTx/>
                <a:buSzTx/>
                <a:buFontTx/>
                <a:buNone/>
                <a:tabLst/>
                <a:defRPr/>
              </a:pPr>
              <a:r>
                <a:rPr kumimoji="1" lang="en"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Address: [Address]</a:t>
              </a:r>
            </a:p>
            <a:p>
              <a:pPr marL="0" marR="0" lvl="0" indent="0" defTabSz="914400" eaLnBrk="1" fontAlgn="auto" latinLnBrk="0" hangingPunct="1">
                <a:lnSpc>
                  <a:spcPct val="100000"/>
                </a:lnSpc>
                <a:spcBef>
                  <a:spcPts val="0"/>
                </a:spcBef>
                <a:spcAft>
                  <a:spcPts val="0"/>
                </a:spcAft>
                <a:buClrTx/>
                <a:buSzTx/>
                <a:buFontTx/>
                <a:buNone/>
                <a:tabLst/>
                <a:defRPr/>
              </a:pPr>
              <a:r>
                <a:rPr kumimoji="1" lang="en"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Other numbers: ****</a:t>
              </a:r>
            </a:p>
            <a:p>
              <a:pPr marL="0" marR="0" lvl="0" indent="0" defTabSz="914400" eaLnBrk="1" fontAlgn="auto" latinLnBrk="0" hangingPunct="1">
                <a:lnSpc>
                  <a:spcPct val="100000"/>
                </a:lnSpc>
                <a:spcBef>
                  <a:spcPts val="0"/>
                </a:spcBef>
                <a:spcAft>
                  <a:spcPts val="0"/>
                </a:spcAft>
                <a:buClrTx/>
                <a:buSzTx/>
                <a:buFontTx/>
                <a:buNone/>
                <a:tabLst/>
                <a:defRPr/>
              </a:pPr>
              <a:r>
                <a:rPr kumimoji="1" lang="en"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endParaRPr kumimoji="1"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2" name="文本框 131">
              <a:extLst>
                <a:ext uri="{FF2B5EF4-FFF2-40B4-BE49-F238E27FC236}">
                  <a16:creationId xmlns:a16="http://schemas.microsoft.com/office/drawing/2014/main" id="{B20DE4F8-DB46-A140-BE8A-33AABC3AF59A}"/>
                </a:ext>
              </a:extLst>
            </p:cNvPr>
            <p:cNvSpPr txBox="1"/>
            <p:nvPr/>
          </p:nvSpPr>
          <p:spPr>
            <a:xfrm>
              <a:off x="3825147" y="3328624"/>
              <a:ext cx="2396267" cy="402383"/>
            </a:xfrm>
            <a:prstGeom prst="rect">
              <a:avLst/>
            </a:prstGeom>
            <a:solidFill>
              <a:srgbClr val="6096E6">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Elimination of non-significant characters/spellings</a:t>
              </a:r>
              <a:endParaRPr kumimoji="1"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3" name="文本框 132">
              <a:extLst>
                <a:ext uri="{FF2B5EF4-FFF2-40B4-BE49-F238E27FC236}">
                  <a16:creationId xmlns:a16="http://schemas.microsoft.com/office/drawing/2014/main" id="{F685C403-D5E6-754B-9FBF-7B2AFE6DBA19}"/>
                </a:ext>
              </a:extLst>
            </p:cNvPr>
            <p:cNvSpPr txBox="1"/>
            <p:nvPr/>
          </p:nvSpPr>
          <p:spPr>
            <a:xfrm>
              <a:off x="3825026" y="3821364"/>
              <a:ext cx="2396267" cy="244304"/>
            </a:xfrm>
            <a:prstGeom prst="rect">
              <a:avLst/>
            </a:prstGeom>
            <a:solidFill>
              <a:srgbClr val="6096E6">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Space/Underline/...</a:t>
              </a:r>
              <a:endParaRPr kumimoji="1"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4" name="文本框 133">
              <a:extLst>
                <a:ext uri="{FF2B5EF4-FFF2-40B4-BE49-F238E27FC236}">
                  <a16:creationId xmlns:a16="http://schemas.microsoft.com/office/drawing/2014/main" id="{F24DA6EA-C8AF-1F45-80E3-084072A717E5}"/>
                </a:ext>
              </a:extLst>
            </p:cNvPr>
            <p:cNvSpPr txBox="1"/>
            <p:nvPr/>
          </p:nvSpPr>
          <p:spPr>
            <a:xfrm>
              <a:off x="3897139" y="5299347"/>
              <a:ext cx="2128473" cy="244304"/>
            </a:xfrm>
            <a:prstGeom prst="rect">
              <a:avLst/>
            </a:prstGeom>
            <a:solidFill>
              <a:srgbClr val="6096E6">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Expert verification</a:t>
              </a:r>
              <a:endParaRPr kumimoji="1"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7" name="文本框 136">
              <a:extLst>
                <a:ext uri="{FF2B5EF4-FFF2-40B4-BE49-F238E27FC236}">
                  <a16:creationId xmlns:a16="http://schemas.microsoft.com/office/drawing/2014/main" id="{1CFA5858-2850-4B4D-B242-D0E5B58EC680}"/>
                </a:ext>
              </a:extLst>
            </p:cNvPr>
            <p:cNvSpPr txBox="1"/>
            <p:nvPr/>
          </p:nvSpPr>
          <p:spPr>
            <a:xfrm>
              <a:off x="3897140" y="5658185"/>
              <a:ext cx="2128473" cy="244304"/>
            </a:xfrm>
            <a:prstGeom prst="rect">
              <a:avLst/>
            </a:prstGeom>
            <a:solidFill>
              <a:srgbClr val="6096E6">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AI</a:t>
              </a:r>
              <a:r>
                <a:rPr kumimoji="1"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Expert Verification</a:t>
              </a:r>
              <a:endParaRPr kumimoji="1"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138" name="直线箭头连接符 137">
              <a:extLst>
                <a:ext uri="{FF2B5EF4-FFF2-40B4-BE49-F238E27FC236}">
                  <a16:creationId xmlns:a16="http://schemas.microsoft.com/office/drawing/2014/main" id="{EB60F31F-1132-E146-BE8F-EEFB63C4D227}"/>
                </a:ext>
              </a:extLst>
            </p:cNvPr>
            <p:cNvCxnSpPr>
              <a:cxnSpLocks/>
              <a:stCxn id="107" idx="2"/>
              <a:endCxn id="105" idx="0"/>
            </p:cNvCxnSpPr>
            <p:nvPr/>
          </p:nvCxnSpPr>
          <p:spPr>
            <a:xfrm>
              <a:off x="5076197" y="2434845"/>
              <a:ext cx="9948" cy="503680"/>
            </a:xfrm>
            <a:prstGeom prst="straightConnector1">
              <a:avLst/>
            </a:prstGeom>
            <a:noFill/>
            <a:ln w="6350" cap="flat" cmpd="sng" algn="ctr">
              <a:solidFill>
                <a:srgbClr val="6096E6"/>
              </a:solidFill>
              <a:prstDash val="solid"/>
              <a:miter lim="800000"/>
              <a:tailEnd type="triangle"/>
            </a:ln>
            <a:effectLst/>
          </p:spPr>
        </p:cxnSp>
      </p:grpSp>
      <p:cxnSp>
        <p:nvCxnSpPr>
          <p:cNvPr id="140" name="直线箭头连接符 139">
            <a:extLst>
              <a:ext uri="{FF2B5EF4-FFF2-40B4-BE49-F238E27FC236}">
                <a16:creationId xmlns:a16="http://schemas.microsoft.com/office/drawing/2014/main" id="{83DBCA22-189E-1D42-82D2-CF124A1505BF}"/>
              </a:ext>
            </a:extLst>
          </p:cNvPr>
          <p:cNvCxnSpPr>
            <a:cxnSpLocks/>
            <a:stCxn id="105" idx="3"/>
          </p:cNvCxnSpPr>
          <p:nvPr/>
        </p:nvCxnSpPr>
        <p:spPr>
          <a:xfrm>
            <a:off x="5601801" y="3376331"/>
            <a:ext cx="202141" cy="0"/>
          </a:xfrm>
          <a:prstGeom prst="straightConnector1">
            <a:avLst/>
          </a:prstGeom>
          <a:noFill/>
          <a:ln w="6350" cap="flat" cmpd="sng" algn="ctr">
            <a:solidFill>
              <a:srgbClr val="6096E6"/>
            </a:solidFill>
            <a:prstDash val="solid"/>
            <a:miter lim="800000"/>
            <a:tailEnd type="triangle"/>
          </a:ln>
          <a:effectLst/>
        </p:spPr>
      </p:cxnSp>
      <p:cxnSp>
        <p:nvCxnSpPr>
          <p:cNvPr id="141" name="直线箭头连接符 140">
            <a:extLst>
              <a:ext uri="{FF2B5EF4-FFF2-40B4-BE49-F238E27FC236}">
                <a16:creationId xmlns:a16="http://schemas.microsoft.com/office/drawing/2014/main" id="{2FBD84D7-4BE8-DE4C-A450-86FFAFB53A67}"/>
              </a:ext>
            </a:extLst>
          </p:cNvPr>
          <p:cNvCxnSpPr>
            <a:cxnSpLocks/>
            <a:endCxn id="109" idx="3"/>
          </p:cNvCxnSpPr>
          <p:nvPr/>
        </p:nvCxnSpPr>
        <p:spPr>
          <a:xfrm flipH="1">
            <a:off x="5584132" y="5432591"/>
            <a:ext cx="214006" cy="0"/>
          </a:xfrm>
          <a:prstGeom prst="straightConnector1">
            <a:avLst/>
          </a:prstGeom>
          <a:noFill/>
          <a:ln w="6350" cap="flat" cmpd="sng" algn="ctr">
            <a:solidFill>
              <a:srgbClr val="6096E6"/>
            </a:solidFill>
            <a:prstDash val="solid"/>
            <a:miter lim="800000"/>
            <a:tailEnd type="triangle"/>
          </a:ln>
          <a:effectLst/>
        </p:spPr>
      </p:cxnSp>
      <p:grpSp>
        <p:nvGrpSpPr>
          <p:cNvPr id="142" name="组合 141">
            <a:extLst>
              <a:ext uri="{FF2B5EF4-FFF2-40B4-BE49-F238E27FC236}">
                <a16:creationId xmlns:a16="http://schemas.microsoft.com/office/drawing/2014/main" id="{FC021E50-2D6F-904E-9626-9F2334C0D399}"/>
              </a:ext>
            </a:extLst>
          </p:cNvPr>
          <p:cNvGrpSpPr/>
          <p:nvPr/>
        </p:nvGrpSpPr>
        <p:grpSpPr>
          <a:xfrm>
            <a:off x="5871194" y="261014"/>
            <a:ext cx="6275113" cy="6223803"/>
            <a:chOff x="6346460" y="261014"/>
            <a:chExt cx="5797383" cy="6223803"/>
          </a:xfrm>
        </p:grpSpPr>
        <p:sp>
          <p:nvSpPr>
            <p:cNvPr id="143" name="文本框 142">
              <a:extLst>
                <a:ext uri="{FF2B5EF4-FFF2-40B4-BE49-F238E27FC236}">
                  <a16:creationId xmlns:a16="http://schemas.microsoft.com/office/drawing/2014/main" id="{F7780DCE-CE36-8C4A-93BA-27BAE6FCAF8A}"/>
                </a:ext>
              </a:extLst>
            </p:cNvPr>
            <p:cNvSpPr txBox="1"/>
            <p:nvPr/>
          </p:nvSpPr>
          <p:spPr>
            <a:xfrm>
              <a:off x="8234965" y="261014"/>
              <a:ext cx="213881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 altLang="zh-CN" sz="1400" b="1" i="0" u="none" strike="noStrike" kern="0" cap="none" spc="0" normalizeH="0" baseline="0" noProof="0" dirty="0">
                  <a:ln>
                    <a:noFill/>
                  </a:ln>
                  <a:solidFill>
                    <a:srgbClr val="6096E6">
                      <a:lumMod val="75000"/>
                    </a:srgb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Answer/Label Construction</a:t>
              </a:r>
              <a:endParaRPr kumimoji="1" lang="zh-CN" altLang="en-US" sz="1400" b="1" i="0" u="none" strike="noStrike" kern="0" cap="none" spc="0" normalizeH="0" baseline="0" noProof="0" dirty="0">
                <a:ln>
                  <a:noFill/>
                </a:ln>
                <a:solidFill>
                  <a:srgbClr val="6096E6">
                    <a:lumMod val="75000"/>
                  </a:srgb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4" name="文本框 143">
              <a:extLst>
                <a:ext uri="{FF2B5EF4-FFF2-40B4-BE49-F238E27FC236}">
                  <a16:creationId xmlns:a16="http://schemas.microsoft.com/office/drawing/2014/main" id="{28BA9887-A051-C44B-92D2-6FFA504CF7E2}"/>
                </a:ext>
              </a:extLst>
            </p:cNvPr>
            <p:cNvSpPr txBox="1"/>
            <p:nvPr/>
          </p:nvSpPr>
          <p:spPr>
            <a:xfrm>
              <a:off x="6793292" y="551902"/>
              <a:ext cx="4336930" cy="261610"/>
            </a:xfrm>
            <a:prstGeom prst="rect">
              <a:avLst/>
            </a:prstGeom>
            <a:solidFill>
              <a:srgbClr val="6096E6">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 altLang="zh-CN"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Labeling of experts (Example: </a:t>
              </a:r>
              <a:r>
                <a:rPr kumimoji="0" lang="en" altLang="zh-CN"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Complaint order classification</a:t>
              </a:r>
              <a:r>
                <a:rPr kumimoji="1" lang="en" altLang="zh-CN"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endParaRPr kumimoji="1" lang="zh-CN"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5" name="文本框 144">
              <a:extLst>
                <a:ext uri="{FF2B5EF4-FFF2-40B4-BE49-F238E27FC236}">
                  <a16:creationId xmlns:a16="http://schemas.microsoft.com/office/drawing/2014/main" id="{BAB8BE2C-BA19-6544-B990-A5416D49CE3C}"/>
                </a:ext>
              </a:extLst>
            </p:cNvPr>
            <p:cNvSpPr txBox="1"/>
            <p:nvPr/>
          </p:nvSpPr>
          <p:spPr>
            <a:xfrm>
              <a:off x="6751228" y="1820372"/>
              <a:ext cx="4378993" cy="430887"/>
            </a:xfrm>
            <a:prstGeom prst="rect">
              <a:avLst/>
            </a:prstGeom>
            <a:solidFill>
              <a:srgbClr val="6096E6">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r>
                <a:rPr kumimoji="1" lang="en" altLang="zh-CN"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Screening data based on keywords provided by experts</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 altLang="zh-CN"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(Example : Tendency Analysis of network transfer</a:t>
              </a:r>
            </a:p>
          </p:txBody>
        </p:sp>
        <p:sp>
          <p:nvSpPr>
            <p:cNvPr id="146" name="文本框 145">
              <a:extLst>
                <a:ext uri="{FF2B5EF4-FFF2-40B4-BE49-F238E27FC236}">
                  <a16:creationId xmlns:a16="http://schemas.microsoft.com/office/drawing/2014/main" id="{3798E73C-D9A7-2F40-B2C7-087D3B0D230E}"/>
                </a:ext>
              </a:extLst>
            </p:cNvPr>
            <p:cNvSpPr txBox="1"/>
            <p:nvPr/>
          </p:nvSpPr>
          <p:spPr>
            <a:xfrm>
              <a:off x="6758118" y="3411771"/>
              <a:ext cx="4372103" cy="430887"/>
            </a:xfrm>
            <a:prstGeom prst="rect">
              <a:avLst/>
            </a:prstGeom>
            <a:solidFill>
              <a:srgbClr val="6096E6">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GPT Generation: Generate dialogs based on scene descriptions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1" lang="en" altLang="zh-CN"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Example</a:t>
              </a:r>
              <a:r>
                <a:rPr kumimoji="1" lang="zh-CN"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Intelligent Order Filling)</a:t>
              </a:r>
              <a:endParaRPr kumimoji="1" lang="zh-CN" altLang="en-US" sz="11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7" name="椭圆 146">
              <a:extLst>
                <a:ext uri="{FF2B5EF4-FFF2-40B4-BE49-F238E27FC236}">
                  <a16:creationId xmlns:a16="http://schemas.microsoft.com/office/drawing/2014/main" id="{28D1ECDF-FCEB-5240-9AB4-CBA75812794C}"/>
                </a:ext>
              </a:extLst>
            </p:cNvPr>
            <p:cNvSpPr/>
            <p:nvPr/>
          </p:nvSpPr>
          <p:spPr>
            <a:xfrm>
              <a:off x="6444811" y="555807"/>
              <a:ext cx="280219" cy="300069"/>
            </a:xfrm>
            <a:prstGeom prst="ellipse">
              <a:avLst/>
            </a:prstGeom>
            <a:noFill/>
            <a:ln w="12700" cap="flat" cmpd="sng" algn="ctr">
              <a:solidFill>
                <a:srgbClr val="6096E6">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1</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8" name="椭圆 147">
              <a:extLst>
                <a:ext uri="{FF2B5EF4-FFF2-40B4-BE49-F238E27FC236}">
                  <a16:creationId xmlns:a16="http://schemas.microsoft.com/office/drawing/2014/main" id="{2868C183-C7C3-2343-8C5B-4B44D06D71C3}"/>
                </a:ext>
              </a:extLst>
            </p:cNvPr>
            <p:cNvSpPr/>
            <p:nvPr/>
          </p:nvSpPr>
          <p:spPr>
            <a:xfrm>
              <a:off x="6442129" y="1907617"/>
              <a:ext cx="280219" cy="300069"/>
            </a:xfrm>
            <a:prstGeom prst="ellipse">
              <a:avLst/>
            </a:prstGeom>
            <a:noFill/>
            <a:ln w="12700" cap="flat" cmpd="sng" algn="ctr">
              <a:solidFill>
                <a:srgbClr val="6096E6">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2</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9" name="椭圆 148">
              <a:extLst>
                <a:ext uri="{FF2B5EF4-FFF2-40B4-BE49-F238E27FC236}">
                  <a16:creationId xmlns:a16="http://schemas.microsoft.com/office/drawing/2014/main" id="{72517CBE-DDCF-9041-9922-E39D1383C098}"/>
                </a:ext>
              </a:extLst>
            </p:cNvPr>
            <p:cNvSpPr/>
            <p:nvPr/>
          </p:nvSpPr>
          <p:spPr>
            <a:xfrm>
              <a:off x="6426078" y="3508915"/>
              <a:ext cx="280219" cy="300069"/>
            </a:xfrm>
            <a:prstGeom prst="ellipse">
              <a:avLst/>
            </a:prstGeom>
            <a:noFill/>
            <a:ln w="12700" cap="flat" cmpd="sng" algn="ctr">
              <a:solidFill>
                <a:srgbClr val="6096E6">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3</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0" name="文本框 149">
              <a:extLst>
                <a:ext uri="{FF2B5EF4-FFF2-40B4-BE49-F238E27FC236}">
                  <a16:creationId xmlns:a16="http://schemas.microsoft.com/office/drawing/2014/main" id="{8A4A263B-86E5-2C47-ADB1-C653EA489491}"/>
                </a:ext>
              </a:extLst>
            </p:cNvPr>
            <p:cNvSpPr txBox="1"/>
            <p:nvPr/>
          </p:nvSpPr>
          <p:spPr>
            <a:xfrm>
              <a:off x="6432504" y="3863615"/>
              <a:ext cx="2372181" cy="415498"/>
            </a:xfrm>
            <a:prstGeom prst="rect">
              <a:avLst/>
            </a:prstGeom>
            <a:solidFill>
              <a:schemeClr val="accent1">
                <a:lumMod val="20000"/>
                <a:lumOff val="80000"/>
              </a:scheme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7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Prompt1</a:t>
              </a:r>
              <a:r>
                <a:rPr kumimoji="1" lang="zh-CN" altLang="en-US" sz="7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7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以运营商装维场景为例，生成一段客户和坐席人员仿真对话数据，对话中包含约定装维上门时间和询问用户地址消息，其中地址为随机生成的真实地址精确到小区</a:t>
              </a: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151" name="文本框 150">
              <a:extLst>
                <a:ext uri="{FF2B5EF4-FFF2-40B4-BE49-F238E27FC236}">
                  <a16:creationId xmlns:a16="http://schemas.microsoft.com/office/drawing/2014/main" id="{FC90187F-0FD8-0D40-B4CD-CCFBD41BFC8E}"/>
                </a:ext>
              </a:extLst>
            </p:cNvPr>
            <p:cNvSpPr txBox="1"/>
            <p:nvPr/>
          </p:nvSpPr>
          <p:spPr>
            <a:xfrm>
              <a:off x="6426141" y="4270505"/>
              <a:ext cx="2503510" cy="1600438"/>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Output1</a:t>
              </a:r>
              <a:r>
                <a:rPr kumimoji="0" lang="zh-CN" altLang="en-US" sz="7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US" altLang="zh-CN" sz="7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坐席人员：您好，我是</a:t>
              </a: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运营商</a:t>
              </a: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的坐席人员，很高兴为您服务。</a:t>
              </a:r>
              <a:endPar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用户：最近我的宽带信号一直不稳定，网度变慢，有时候还会断网</a:t>
              </a: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endPar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坐席人员：非常抱歉，我会尽量帮您解决问题。请问方便告诉我您所在的地址吗</a:t>
              </a: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用户：我住在北京市海淀区西二旗，中关村软件园三期，</a:t>
              </a: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15</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号楼。 </a:t>
              </a:r>
              <a:endPar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坐席人员：好的</a:t>
              </a: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我会尽快为您安排上门检修。请问您什么时间比较方便呢？ </a:t>
              </a:r>
              <a:endPar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用户：最好是周末的上午，因为平时我上班没有时间。 </a:t>
              </a:r>
              <a:endPar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坐席人员：好的，那我们安排在本周六上午</a:t>
              </a: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10</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点为您进行上门维修。 </a:t>
              </a:r>
              <a:endPar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用户：那太好</a:t>
              </a:r>
              <a:endPar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坐席人员：再见！祝您有一个愉快的周末！ </a:t>
              </a:r>
              <a:endPar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2" name="文本框 151">
              <a:extLst>
                <a:ext uri="{FF2B5EF4-FFF2-40B4-BE49-F238E27FC236}">
                  <a16:creationId xmlns:a16="http://schemas.microsoft.com/office/drawing/2014/main" id="{625BFB36-9D1B-044D-A2C1-D204EDC3290F}"/>
                </a:ext>
              </a:extLst>
            </p:cNvPr>
            <p:cNvSpPr txBox="1"/>
            <p:nvPr/>
          </p:nvSpPr>
          <p:spPr>
            <a:xfrm>
              <a:off x="6346460" y="865216"/>
              <a:ext cx="5509127" cy="584775"/>
            </a:xfrm>
            <a:prstGeom prst="rect">
              <a:avLst/>
            </a:prstGeom>
            <a:noFill/>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Input:“</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省</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江西赣州</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地址</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业务号码*******</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3004,</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用户来电反馈，不显示</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5</a:t>
              </a:r>
              <a:r>
                <a:rPr kumimoji="0" lang="en"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G</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信号，用户其它电信号码显示，只有此号不显示，终瑞也是支持</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5</a:t>
              </a:r>
              <a:r>
                <a:rPr kumimoji="0" lang="en"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G</a:t>
              </a:r>
              <a:r>
                <a:rPr kumimoji="0" lang="zh-CN" altLang="e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要求核实回复，谢谢</a:t>
              </a:r>
              <a:r>
                <a:rPr kumimoji="0" lang="en-US" altLang="zh-CN" sz="800" b="0" i="0" u="none" strike="noStrike" kern="0" cap="none" spc="0" normalizeH="0" baseline="0" noProof="0" dirty="0">
                  <a:ln>
                    <a:noFill/>
                  </a:ln>
                  <a:effectLst/>
                  <a:uLnTx/>
                  <a:uFillTx/>
                  <a:latin typeface="Times New Roman" panose="02020603050405020304" pitchFamily="18" charset="0"/>
                  <a:ea typeface="Microsoft YaHei" panose="020B0503020204020204" pitchFamily="34" charset="-122"/>
                  <a:cs typeface="Times New Roman" panose="02020603050405020304" pitchFamily="18" charset="0"/>
                </a:rPr>
                <a:t>(Province: Ganzhou, Jiangxi [address] business number *******3004,users call feedback, does not show 5G signal, the user other telecom numbers show, only this number does not show, the end of the Rui is also support for the 5G, asked to verify the response, thank you!)</a:t>
              </a:r>
            </a:p>
          </p:txBody>
        </p:sp>
        <p:sp>
          <p:nvSpPr>
            <p:cNvPr id="153" name="文本框 152">
              <a:extLst>
                <a:ext uri="{FF2B5EF4-FFF2-40B4-BE49-F238E27FC236}">
                  <a16:creationId xmlns:a16="http://schemas.microsoft.com/office/drawing/2014/main" id="{8C391291-F1A3-2B45-A278-79199D7521AA}"/>
                </a:ext>
              </a:extLst>
            </p:cNvPr>
            <p:cNvSpPr txBox="1"/>
            <p:nvPr/>
          </p:nvSpPr>
          <p:spPr>
            <a:xfrm>
              <a:off x="6346460" y="1449618"/>
              <a:ext cx="5369486"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Output</a:t>
              </a:r>
              <a:r>
                <a:rPr kumimoji="1" lang="zh-CN" altLang="en-US"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投诉单→网络质量类→无信号→无信号</a:t>
              </a:r>
              <a:endParaRPr kumimoji="0" lang="en-US"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1" lang="en"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Complaint </a:t>
              </a:r>
              <a:r>
                <a:rPr kumimoji="1" lang="en" altLang="zh-CN" sz="800" b="1" i="0" u="none" strike="noStrike" kern="0" cap="none" spc="0" normalizeH="0" baseline="0" noProof="0" dirty="0" err="1">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List→Network</a:t>
              </a:r>
              <a:r>
                <a:rPr kumimoji="1" lang="en"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Quality </a:t>
              </a:r>
              <a:r>
                <a:rPr kumimoji="1" lang="en" altLang="zh-CN" sz="800" b="1" i="0" u="none" strike="noStrike" kern="0" cap="none" spc="0" normalizeH="0" baseline="0" noProof="0" dirty="0" err="1">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Category→No</a:t>
              </a:r>
              <a:r>
                <a:rPr kumimoji="1" lang="en"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r>
                <a:rPr kumimoji="1" lang="en" altLang="zh-CN" sz="800" b="1" i="0" u="none" strike="noStrike" kern="0" cap="none" spc="0" normalizeH="0" baseline="0" noProof="0" dirty="0" err="1">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Signal→No</a:t>
              </a:r>
              <a:r>
                <a:rPr kumimoji="1" lang="en"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Signal)</a:t>
              </a:r>
              <a:endParaRPr kumimoji="1" lang="zh-CN" altLang="en-US"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4" name="文本框 153">
              <a:extLst>
                <a:ext uri="{FF2B5EF4-FFF2-40B4-BE49-F238E27FC236}">
                  <a16:creationId xmlns:a16="http://schemas.microsoft.com/office/drawing/2014/main" id="{C4C5662E-4A7D-7846-B108-1980265154FF}"/>
                </a:ext>
              </a:extLst>
            </p:cNvPr>
            <p:cNvSpPr txBox="1"/>
            <p:nvPr/>
          </p:nvSpPr>
          <p:spPr>
            <a:xfrm>
              <a:off x="6411144" y="2207349"/>
              <a:ext cx="3086046" cy="1077218"/>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Input: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您好请问有什么可以帮您？</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客户</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你好我想问下电信的携号转网现在有什么优惠套餐吗？</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女士</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那我帮您转入坐席给您处理这个问题可以吗？</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客户</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可以。</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好的您稍等请不要挂机。</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客户</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嗯。</a:t>
              </a:r>
              <a:endPar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坐席</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请不要挂机正在帮您转接中。</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endParaRPr kumimoji="0" lang="en"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5" name="文本框 154">
              <a:extLst>
                <a:ext uri="{FF2B5EF4-FFF2-40B4-BE49-F238E27FC236}">
                  <a16:creationId xmlns:a16="http://schemas.microsoft.com/office/drawing/2014/main" id="{66A6189A-1950-9144-A2AA-426B19B455EB}"/>
                </a:ext>
              </a:extLst>
            </p:cNvPr>
            <p:cNvSpPr txBox="1"/>
            <p:nvPr/>
          </p:nvSpPr>
          <p:spPr>
            <a:xfrm>
              <a:off x="8992419" y="2343485"/>
              <a:ext cx="2919162" cy="1077218"/>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800" b="0" i="0" u="none" strike="noStrike" kern="0" cap="none" spc="0" normalizeH="0" baseline="0" noProof="0" dirty="0" err="1">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Agent:Hello</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how can I help you?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800" b="0" i="0" u="none" strike="noStrike" kern="0" cap="none" spc="0" normalizeH="0" baseline="0" noProof="0" dirty="0" err="1">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User:Hello</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I would like to ask if there are any special packages available for the telecom's number portability.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800" b="0" i="0" u="none" strike="noStrike" kern="0" cap="none" spc="0" normalizeH="0" baseline="0" noProof="0" dirty="0" err="1">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Agent:Madam</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can I transfer you to operator to deal with this problem?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800" b="0" i="0" u="none" strike="noStrike" kern="0" cap="none" spc="0" normalizeH="0" baseline="0" noProof="0" dirty="0" err="1">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Customer:Yes</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 User :Yes.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#Agent:</a:t>
              </a:r>
              <a:r>
                <a:rPr kumimoji="0" lang="zh-CN" altLang="en-US"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Okay, please wait a moment.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#User :Uh-huh.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800" b="0" i="0" u="none" strike="noStrike" kern="0" cap="none" spc="0" normalizeH="0" baseline="0" noProof="0" dirty="0" err="1">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Attendant:Please</a:t>
              </a:r>
              <a:r>
                <a:rPr kumimoji="0" lang="en-US" altLang="zh-CN" sz="8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do not hang up, we are transferring you.”)</a:t>
              </a:r>
            </a:p>
          </p:txBody>
        </p:sp>
        <p:sp>
          <p:nvSpPr>
            <p:cNvPr id="156" name="文本框 155">
              <a:extLst>
                <a:ext uri="{FF2B5EF4-FFF2-40B4-BE49-F238E27FC236}">
                  <a16:creationId xmlns:a16="http://schemas.microsoft.com/office/drawing/2014/main" id="{435422CB-1436-3448-9A30-5C0F60C29BFB}"/>
                </a:ext>
              </a:extLst>
            </p:cNvPr>
            <p:cNvSpPr txBox="1"/>
            <p:nvPr/>
          </p:nvSpPr>
          <p:spPr>
            <a:xfrm>
              <a:off x="6411144" y="3207698"/>
              <a:ext cx="3665509" cy="21422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Output</a:t>
              </a:r>
              <a:r>
                <a:rPr kumimoji="0" lang="zh-CN" altLang="en-US"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US"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1</a:t>
              </a:r>
              <a:r>
                <a:rPr kumimoji="0" lang="zh-CN" altLang="en-US"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0" lang="en" altLang="zh-CN"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Tendency to switch to other networks</a:t>
              </a:r>
              <a:r>
                <a:rPr kumimoji="0" lang="zh-CN" altLang="en-US" sz="8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endParaRPr kumimoji="0" lang="zh-CN" altLang="en-US"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7" name="文本框 156">
              <a:extLst>
                <a:ext uri="{FF2B5EF4-FFF2-40B4-BE49-F238E27FC236}">
                  <a16:creationId xmlns:a16="http://schemas.microsoft.com/office/drawing/2014/main" id="{B7367338-C86B-0C40-9670-64B6B7887213}"/>
                </a:ext>
              </a:extLst>
            </p:cNvPr>
            <p:cNvSpPr txBox="1"/>
            <p:nvPr/>
          </p:nvSpPr>
          <p:spPr>
            <a:xfrm>
              <a:off x="8782475" y="3873181"/>
              <a:ext cx="3306966" cy="523220"/>
            </a:xfrm>
            <a:prstGeom prst="rect">
              <a:avLst/>
            </a:prstGeom>
            <a:noFill/>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Take the operator installation and maintenance scenario as an example, generate 1 segment of </a:t>
              </a: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user</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and agent simulation dialog data, the dialog contains the agreed installation and maintenance door-to-door time and ask for the user's address message, in which the address is a randomly generated real address accurate to the cell'.</a:t>
              </a:r>
            </a:p>
          </p:txBody>
        </p:sp>
        <p:sp>
          <p:nvSpPr>
            <p:cNvPr id="158" name="文本框 157">
              <a:extLst>
                <a:ext uri="{FF2B5EF4-FFF2-40B4-BE49-F238E27FC236}">
                  <a16:creationId xmlns:a16="http://schemas.microsoft.com/office/drawing/2014/main" id="{64AAB6F1-71CA-EE42-B192-EAADD7B57E6A}"/>
                </a:ext>
              </a:extLst>
            </p:cNvPr>
            <p:cNvSpPr txBox="1"/>
            <p:nvPr/>
          </p:nvSpPr>
          <p:spPr>
            <a:xfrm>
              <a:off x="8775850" y="4379576"/>
              <a:ext cx="3250351" cy="1600438"/>
            </a:xfrm>
            <a:prstGeom prst="rect">
              <a:avLst/>
            </a:prstGeom>
            <a:noFill/>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Agent </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Hello, I am the seat staff of [operator], glad to serve you.</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User: Recently, my broadband signal has been unstable, the network has become slower, and sometimes there is a disconnection ..... </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Agent: I am very sorry, I will try to help you solve the problem. Can you tell me your address?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User: I live in No.15 Building, Zhongguancun Software Park Phase III, Xi'erqi, Haidian District, Beijing. </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Agent: Yes, I will arrange for you to come to my home as soon as possible. What time is more convenient for you? </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User: It's best to do it in the morning on weekends, because I don't have time to go to work during weekdays. </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Agent: Okay, we will arrange for your door-to-door repair at 10:00 am on Saturday. </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User: That's great!</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Agent : Goodbye! Wish you have a pleasant weekend! </a:t>
              </a:r>
            </a:p>
          </p:txBody>
        </p:sp>
        <p:sp>
          <p:nvSpPr>
            <p:cNvPr id="159" name="文本框 158">
              <a:extLst>
                <a:ext uri="{FF2B5EF4-FFF2-40B4-BE49-F238E27FC236}">
                  <a16:creationId xmlns:a16="http://schemas.microsoft.com/office/drawing/2014/main" id="{41E56E53-F681-054E-9CA4-0B5266AB7F11}"/>
                </a:ext>
              </a:extLst>
            </p:cNvPr>
            <p:cNvSpPr txBox="1"/>
            <p:nvPr/>
          </p:nvSpPr>
          <p:spPr>
            <a:xfrm>
              <a:off x="6423838" y="5863197"/>
              <a:ext cx="2389512" cy="200055"/>
            </a:xfrm>
            <a:prstGeom prst="rect">
              <a:avLst/>
            </a:prstGeom>
            <a:solidFill>
              <a:schemeClr val="accent1">
                <a:lumMod val="20000"/>
                <a:lumOff val="80000"/>
              </a:scheme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Prompt2:</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将上述文本中的地址和时间抽取出来</a:t>
              </a:r>
            </a:p>
          </p:txBody>
        </p:sp>
        <p:sp>
          <p:nvSpPr>
            <p:cNvPr id="161" name="文本框 160">
              <a:extLst>
                <a:ext uri="{FF2B5EF4-FFF2-40B4-BE49-F238E27FC236}">
                  <a16:creationId xmlns:a16="http://schemas.microsoft.com/office/drawing/2014/main" id="{1ACB40A5-9FA6-0D45-862F-19633646C135}"/>
                </a:ext>
              </a:extLst>
            </p:cNvPr>
            <p:cNvSpPr txBox="1"/>
            <p:nvPr/>
          </p:nvSpPr>
          <p:spPr>
            <a:xfrm>
              <a:off x="8804684" y="6069319"/>
              <a:ext cx="3339159" cy="415498"/>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Address: Building 15, Zhongguancun Software Park, Phase III, Xi'erqi, Haidian District, Beijing.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Time: about 10:00 am this weekend.</a:t>
              </a:r>
            </a:p>
          </p:txBody>
        </p:sp>
        <p:sp>
          <p:nvSpPr>
            <p:cNvPr id="162" name="文本框 161">
              <a:extLst>
                <a:ext uri="{FF2B5EF4-FFF2-40B4-BE49-F238E27FC236}">
                  <a16:creationId xmlns:a16="http://schemas.microsoft.com/office/drawing/2014/main" id="{F16DADB7-2645-CE4A-B72B-FBB34642BE67}"/>
                </a:ext>
              </a:extLst>
            </p:cNvPr>
            <p:cNvSpPr txBox="1"/>
            <p:nvPr/>
          </p:nvSpPr>
          <p:spPr>
            <a:xfrm>
              <a:off x="6421971" y="6024919"/>
              <a:ext cx="2269034" cy="415498"/>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00" b="1"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Output2:</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地址：北京市海淀区西二旗，中关村软件园三期，</a:t>
              </a: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15</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号楼。 </a:t>
              </a:r>
              <a:endPar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时间：本周末上午</a:t>
              </a:r>
              <a:r>
                <a:rPr kumimoji="0" lang="en-US" altLang="zh-CN"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10</a:t>
              </a: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点左右。</a:t>
              </a:r>
            </a:p>
          </p:txBody>
        </p:sp>
        <p:sp>
          <p:nvSpPr>
            <p:cNvPr id="163" name="文本框 162">
              <a:extLst>
                <a:ext uri="{FF2B5EF4-FFF2-40B4-BE49-F238E27FC236}">
                  <a16:creationId xmlns:a16="http://schemas.microsoft.com/office/drawing/2014/main" id="{85D71900-CDAE-7A4E-B8CE-56F4465AA870}"/>
                </a:ext>
              </a:extLst>
            </p:cNvPr>
            <p:cNvSpPr txBox="1"/>
            <p:nvPr/>
          </p:nvSpPr>
          <p:spPr>
            <a:xfrm>
              <a:off x="8809827" y="5922330"/>
              <a:ext cx="3093588" cy="20005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Extract the address and time from the above text</a:t>
              </a:r>
            </a:p>
          </p:txBody>
        </p:sp>
      </p:grpSp>
    </p:spTree>
    <p:extLst>
      <p:ext uri="{BB962C8B-B14F-4D97-AF65-F5344CB8AC3E}">
        <p14:creationId xmlns:p14="http://schemas.microsoft.com/office/powerpoint/2010/main" val="404500608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8" name="图表 67">
            <a:extLst>
              <a:ext uri="{FF2B5EF4-FFF2-40B4-BE49-F238E27FC236}">
                <a16:creationId xmlns:a16="http://schemas.microsoft.com/office/drawing/2014/main" id="{D652CA9C-588D-5841-AB54-3F60FAF55725}"/>
              </a:ext>
            </a:extLst>
          </p:cNvPr>
          <p:cNvGraphicFramePr>
            <a:graphicFrameLocks/>
          </p:cNvGraphicFramePr>
          <p:nvPr>
            <p:extLst>
              <p:ext uri="{D42A27DB-BD31-4B8C-83A1-F6EECF244321}">
                <p14:modId xmlns:p14="http://schemas.microsoft.com/office/powerpoint/2010/main" val="1927446089"/>
              </p:ext>
            </p:extLst>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2078981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0" y="0"/>
            <a:ext cx="4707444" cy="815788"/>
          </a:xfrm>
        </p:spPr>
        <p:txBody>
          <a:bodyPr>
            <a:normAutofit/>
          </a:bodyPr>
          <a:lstStyle/>
          <a:p>
            <a:r>
              <a:rPr lang="zh-CN" altLang="en-US" dirty="0">
                <a:latin typeface="微软雅黑" panose="020B0503020204020204" charset="-122"/>
                <a:ea typeface="微软雅黑" panose="020B0503020204020204" charset="-122"/>
              </a:rPr>
              <a:t>运营商数据集体系</a:t>
            </a:r>
          </a:p>
        </p:txBody>
      </p:sp>
      <p:sp>
        <p:nvSpPr>
          <p:cNvPr id="89" name="椭圆 88">
            <a:extLst>
              <a:ext uri="{FF2B5EF4-FFF2-40B4-BE49-F238E27FC236}">
                <a16:creationId xmlns:a16="http://schemas.microsoft.com/office/drawing/2014/main" id="{933C5D97-07D1-D749-BEDB-C84E7F7F6715}"/>
              </a:ext>
            </a:extLst>
          </p:cNvPr>
          <p:cNvSpPr/>
          <p:nvPr/>
        </p:nvSpPr>
        <p:spPr>
          <a:xfrm>
            <a:off x="1601068" y="982133"/>
            <a:ext cx="2062934"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评估场景</a:t>
            </a:r>
            <a:endParaRPr kumimoji="1" lang="en-US" altLang="zh-CN" dirty="0"/>
          </a:p>
          <a:p>
            <a:pPr algn="ctr"/>
            <a:r>
              <a:rPr kumimoji="1" lang="en-US" altLang="zh-CN" sz="2800" dirty="0"/>
              <a:t>4</a:t>
            </a:r>
            <a:r>
              <a:rPr kumimoji="1" lang="zh-CN" altLang="en-US" dirty="0"/>
              <a:t>大类</a:t>
            </a:r>
          </a:p>
        </p:txBody>
      </p:sp>
      <p:graphicFrame>
        <p:nvGraphicFramePr>
          <p:cNvPr id="31" name="图示 30">
            <a:extLst>
              <a:ext uri="{FF2B5EF4-FFF2-40B4-BE49-F238E27FC236}">
                <a16:creationId xmlns:a16="http://schemas.microsoft.com/office/drawing/2014/main" id="{9C2BC306-A5AE-9B4F-B24D-4C89BE3534C3}"/>
              </a:ext>
            </a:extLst>
          </p:cNvPr>
          <p:cNvGraphicFramePr/>
          <p:nvPr>
            <p:extLst>
              <p:ext uri="{D42A27DB-BD31-4B8C-83A1-F6EECF244321}">
                <p14:modId xmlns:p14="http://schemas.microsoft.com/office/powerpoint/2010/main" val="3528605902"/>
              </p:ext>
            </p:extLst>
          </p:nvPr>
        </p:nvGraphicFramePr>
        <p:xfrm>
          <a:off x="-1" y="1667933"/>
          <a:ext cx="11827823"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6" name="文本框 45">
            <a:extLst>
              <a:ext uri="{FF2B5EF4-FFF2-40B4-BE49-F238E27FC236}">
                <a16:creationId xmlns:a16="http://schemas.microsoft.com/office/drawing/2014/main" id="{8D3A9F67-5E7B-4A49-9250-16069572778A}"/>
              </a:ext>
            </a:extLst>
          </p:cNvPr>
          <p:cNvSpPr txBox="1"/>
          <p:nvPr/>
        </p:nvSpPr>
        <p:spPr>
          <a:xfrm>
            <a:off x="2656904" y="1337196"/>
            <a:ext cx="184731" cy="369332"/>
          </a:xfrm>
          <a:prstGeom prst="rect">
            <a:avLst/>
          </a:prstGeom>
          <a:noFill/>
        </p:spPr>
        <p:txBody>
          <a:bodyPr wrap="none" rtlCol="0">
            <a:spAutoFit/>
          </a:bodyPr>
          <a:lstStyle/>
          <a:p>
            <a:endParaRPr kumimoji="1" lang="zh-CN" altLang="en-US" dirty="0"/>
          </a:p>
        </p:txBody>
      </p:sp>
      <p:sp>
        <p:nvSpPr>
          <p:cNvPr id="106" name="椭圆 105">
            <a:extLst>
              <a:ext uri="{FF2B5EF4-FFF2-40B4-BE49-F238E27FC236}">
                <a16:creationId xmlns:a16="http://schemas.microsoft.com/office/drawing/2014/main" id="{4D78A5DB-D410-A944-A95E-4A563FF441CF}"/>
              </a:ext>
            </a:extLst>
          </p:cNvPr>
          <p:cNvSpPr/>
          <p:nvPr/>
        </p:nvSpPr>
        <p:spPr>
          <a:xfrm>
            <a:off x="4792553" y="982133"/>
            <a:ext cx="2062934"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评估能力</a:t>
            </a:r>
            <a:endParaRPr kumimoji="1" lang="en-US" altLang="zh-CN" dirty="0"/>
          </a:p>
          <a:p>
            <a:pPr algn="ctr"/>
            <a:r>
              <a:rPr kumimoji="1" lang="en-US" altLang="zh-CN" sz="2800" dirty="0"/>
              <a:t>4</a:t>
            </a:r>
            <a:r>
              <a:rPr kumimoji="1" lang="zh-CN" altLang="en-US" dirty="0"/>
              <a:t>大类</a:t>
            </a:r>
          </a:p>
        </p:txBody>
      </p:sp>
      <p:sp>
        <p:nvSpPr>
          <p:cNvPr id="107" name="椭圆 106">
            <a:extLst>
              <a:ext uri="{FF2B5EF4-FFF2-40B4-BE49-F238E27FC236}">
                <a16:creationId xmlns:a16="http://schemas.microsoft.com/office/drawing/2014/main" id="{5BB89D97-AAE4-C343-9CC6-285AAA66DD3E}"/>
              </a:ext>
            </a:extLst>
          </p:cNvPr>
          <p:cNvSpPr/>
          <p:nvPr/>
        </p:nvSpPr>
        <p:spPr>
          <a:xfrm>
            <a:off x="8220100" y="982133"/>
            <a:ext cx="2062934"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评估场景</a:t>
            </a:r>
            <a:r>
              <a:rPr kumimoji="1" lang="en-US" altLang="zh-CN" sz="2400" dirty="0"/>
              <a:t>20</a:t>
            </a:r>
            <a:r>
              <a:rPr kumimoji="1" lang="en-US" altLang="zh-CN" dirty="0"/>
              <a:t>+</a:t>
            </a:r>
          </a:p>
        </p:txBody>
      </p:sp>
    </p:spTree>
    <p:custDataLst>
      <p:tags r:id="rId1"/>
    </p:custDataLst>
    <p:extLst>
      <p:ext uri="{BB962C8B-B14F-4D97-AF65-F5344CB8AC3E}">
        <p14:creationId xmlns:p14="http://schemas.microsoft.com/office/powerpoint/2010/main" val="3084471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7431" y="0"/>
            <a:ext cx="4707444" cy="815788"/>
          </a:xfrm>
        </p:spPr>
        <p:txBody>
          <a:bodyPr>
            <a:normAutofit/>
          </a:bodyPr>
          <a:lstStyle/>
          <a:p>
            <a:r>
              <a:rPr lang="zh-CN" altLang="en-US" dirty="0">
                <a:latin typeface="微软雅黑" panose="020B0503020204020204" charset="-122"/>
                <a:ea typeface="微软雅黑" panose="020B0503020204020204" charset="-122"/>
              </a:rPr>
              <a:t>运营商大模型评估体系</a:t>
            </a:r>
          </a:p>
        </p:txBody>
      </p:sp>
      <p:grpSp>
        <p:nvGrpSpPr>
          <p:cNvPr id="162" name="组合 161">
            <a:extLst>
              <a:ext uri="{FF2B5EF4-FFF2-40B4-BE49-F238E27FC236}">
                <a16:creationId xmlns:a16="http://schemas.microsoft.com/office/drawing/2014/main" id="{CF484628-D30B-488F-A1F5-5158EF5605F3}"/>
              </a:ext>
            </a:extLst>
          </p:cNvPr>
          <p:cNvGrpSpPr/>
          <p:nvPr/>
        </p:nvGrpSpPr>
        <p:grpSpPr>
          <a:xfrm>
            <a:off x="132658" y="983808"/>
            <a:ext cx="8366099" cy="5638663"/>
            <a:chOff x="1575976" y="1028631"/>
            <a:chExt cx="8366099" cy="5638663"/>
          </a:xfrm>
        </p:grpSpPr>
        <p:sp>
          <p:nvSpPr>
            <p:cNvPr id="3" name="矩形 2">
              <a:extLst>
                <a:ext uri="{FF2B5EF4-FFF2-40B4-BE49-F238E27FC236}">
                  <a16:creationId xmlns:a16="http://schemas.microsoft.com/office/drawing/2014/main" id="{3A1955BC-AC0F-579C-52BA-7BC25D69366B}"/>
                </a:ext>
              </a:extLst>
            </p:cNvPr>
            <p:cNvSpPr/>
            <p:nvPr/>
          </p:nvSpPr>
          <p:spPr>
            <a:xfrm>
              <a:off x="2540785" y="6099922"/>
              <a:ext cx="812015"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客服</a:t>
              </a:r>
              <a:endParaRPr kumimoji="0" lang="zh-CN" altLang="en-US" sz="16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5" name="矩形: 圆角 14">
              <a:extLst>
                <a:ext uri="{FF2B5EF4-FFF2-40B4-BE49-F238E27FC236}">
                  <a16:creationId xmlns:a16="http://schemas.microsoft.com/office/drawing/2014/main" id="{1593BF3D-58C1-E178-2041-1790B118228B}"/>
                </a:ext>
              </a:extLst>
            </p:cNvPr>
            <p:cNvSpPr/>
            <p:nvPr/>
          </p:nvSpPr>
          <p:spPr>
            <a:xfrm>
              <a:off x="1609230" y="6014197"/>
              <a:ext cx="8332844" cy="653097"/>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B616D0FB-0DF4-FBA0-65D8-00527688BC0E}"/>
                </a:ext>
              </a:extLst>
            </p:cNvPr>
            <p:cNvSpPr/>
            <p:nvPr/>
          </p:nvSpPr>
          <p:spPr>
            <a:xfrm>
              <a:off x="1614631" y="6060177"/>
              <a:ext cx="837302"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业务</a:t>
              </a:r>
              <a:endParaRPr lang="en-US" altLang="zh-CN"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场景</a:t>
              </a:r>
            </a:p>
          </p:txBody>
        </p:sp>
        <p:sp>
          <p:nvSpPr>
            <p:cNvPr id="35" name="矩形 34">
              <a:extLst>
                <a:ext uri="{FF2B5EF4-FFF2-40B4-BE49-F238E27FC236}">
                  <a16:creationId xmlns:a16="http://schemas.microsoft.com/office/drawing/2014/main" id="{DE522BF7-787B-A1B3-C608-A02D9494A07D}"/>
                </a:ext>
              </a:extLst>
            </p:cNvPr>
            <p:cNvSpPr/>
            <p:nvPr/>
          </p:nvSpPr>
          <p:spPr>
            <a:xfrm>
              <a:off x="1623425" y="6431045"/>
              <a:ext cx="8318650" cy="236249"/>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Arial"/>
                  <a:ea typeface="微软雅黑"/>
                </a:rPr>
                <a:t>移动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电信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联通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广电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政企</a:t>
              </a:r>
              <a:r>
                <a:rPr lang="en-US" altLang="zh-CN" sz="1200" dirty="0">
                  <a:solidFill>
                    <a:prstClr val="black"/>
                  </a:solidFill>
                  <a:latin typeface="Arial"/>
                  <a:ea typeface="微软雅黑"/>
                </a:rPr>
                <a:t> </a:t>
              </a:r>
              <a:endParaRPr lang="zh-CN" altLang="en-US" sz="1200" dirty="0">
                <a:solidFill>
                  <a:prstClr val="black"/>
                </a:solidFill>
                <a:latin typeface="Arial"/>
                <a:ea typeface="微软雅黑"/>
              </a:endParaRPr>
            </a:p>
          </p:txBody>
        </p:sp>
        <p:sp>
          <p:nvSpPr>
            <p:cNvPr id="42" name="矩形: 圆角 41">
              <a:extLst>
                <a:ext uri="{FF2B5EF4-FFF2-40B4-BE49-F238E27FC236}">
                  <a16:creationId xmlns:a16="http://schemas.microsoft.com/office/drawing/2014/main" id="{2C114B52-4DEA-3626-2985-9D50EB050982}"/>
                </a:ext>
              </a:extLst>
            </p:cNvPr>
            <p:cNvSpPr/>
            <p:nvPr/>
          </p:nvSpPr>
          <p:spPr>
            <a:xfrm>
              <a:off x="1606376" y="4873182"/>
              <a:ext cx="8332846" cy="578758"/>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2" name="箭头: 上 51">
              <a:extLst>
                <a:ext uri="{FF2B5EF4-FFF2-40B4-BE49-F238E27FC236}">
                  <a16:creationId xmlns:a16="http://schemas.microsoft.com/office/drawing/2014/main" id="{7C51FA51-3D4D-8828-877B-2319FF20033D}"/>
                </a:ext>
              </a:extLst>
            </p:cNvPr>
            <p:cNvSpPr/>
            <p:nvPr/>
          </p:nvSpPr>
          <p:spPr>
            <a:xfrm>
              <a:off x="5514236" y="5491006"/>
              <a:ext cx="523225" cy="4828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300" b="0" i="0" u="none" strike="noStrike" kern="1200" cap="none" spc="0" normalizeH="0" baseline="0" noProof="0" dirty="0">
                  <a:ln>
                    <a:noFill/>
                  </a:ln>
                  <a:solidFill>
                    <a:prstClr val="black"/>
                  </a:solidFill>
                  <a:effectLst/>
                  <a:uLnTx/>
                  <a:uFillTx/>
                  <a:latin typeface="Arial"/>
                  <a:ea typeface="微软雅黑"/>
                  <a:cs typeface="+mn-cs"/>
                </a:rPr>
                <a:t>归纳</a:t>
              </a:r>
            </a:p>
          </p:txBody>
        </p:sp>
        <p:sp>
          <p:nvSpPr>
            <p:cNvPr id="82" name="矩形 81">
              <a:extLst>
                <a:ext uri="{FF2B5EF4-FFF2-40B4-BE49-F238E27FC236}">
                  <a16:creationId xmlns:a16="http://schemas.microsoft.com/office/drawing/2014/main" id="{E6207322-82EE-1720-D2CF-DED3AA141FCC}"/>
                </a:ext>
              </a:extLst>
            </p:cNvPr>
            <p:cNvSpPr/>
            <p:nvPr/>
          </p:nvSpPr>
          <p:spPr>
            <a:xfrm>
              <a:off x="1610073" y="4882087"/>
              <a:ext cx="836960"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Arial"/>
                  <a:ea typeface="微软雅黑"/>
                </a:rPr>
                <a:t>NLP</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任务</a:t>
              </a:r>
            </a:p>
          </p:txBody>
        </p:sp>
        <p:sp>
          <p:nvSpPr>
            <p:cNvPr id="86" name="矩形: 圆角 85">
              <a:extLst>
                <a:ext uri="{FF2B5EF4-FFF2-40B4-BE49-F238E27FC236}">
                  <a16:creationId xmlns:a16="http://schemas.microsoft.com/office/drawing/2014/main" id="{9D5E04F4-CAE2-049C-C3F4-29497B5B33E1}"/>
                </a:ext>
              </a:extLst>
            </p:cNvPr>
            <p:cNvSpPr/>
            <p:nvPr/>
          </p:nvSpPr>
          <p:spPr>
            <a:xfrm>
              <a:off x="1606377" y="3736278"/>
              <a:ext cx="8332845" cy="578252"/>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90" name="矩形 89">
              <a:extLst>
                <a:ext uri="{FF2B5EF4-FFF2-40B4-BE49-F238E27FC236}">
                  <a16:creationId xmlns:a16="http://schemas.microsoft.com/office/drawing/2014/main" id="{6214812E-56B8-6596-E4B9-1DE59AC24BEB}"/>
                </a:ext>
              </a:extLst>
            </p:cNvPr>
            <p:cNvSpPr/>
            <p:nvPr/>
          </p:nvSpPr>
          <p:spPr>
            <a:xfrm>
              <a:off x="1623425" y="3715318"/>
              <a:ext cx="917041" cy="6163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评测</a:t>
              </a:r>
              <a:endParaRPr lang="en-US" altLang="zh-CN"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数据集</a:t>
              </a:r>
            </a:p>
          </p:txBody>
        </p:sp>
        <p:sp>
          <p:nvSpPr>
            <p:cNvPr id="95" name="矩形: 圆角 94">
              <a:extLst>
                <a:ext uri="{FF2B5EF4-FFF2-40B4-BE49-F238E27FC236}">
                  <a16:creationId xmlns:a16="http://schemas.microsoft.com/office/drawing/2014/main" id="{C3BB10F5-DCF7-1D6A-DAC7-9AA5E2E3CC54}"/>
                </a:ext>
              </a:extLst>
            </p:cNvPr>
            <p:cNvSpPr/>
            <p:nvPr/>
          </p:nvSpPr>
          <p:spPr>
            <a:xfrm>
              <a:off x="1606376" y="2246858"/>
              <a:ext cx="8332845" cy="897675"/>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99" name="矩形 98">
              <a:extLst>
                <a:ext uri="{FF2B5EF4-FFF2-40B4-BE49-F238E27FC236}">
                  <a16:creationId xmlns:a16="http://schemas.microsoft.com/office/drawing/2014/main" id="{55DEA9D9-79A2-593B-92B8-4CAE6295C521}"/>
                </a:ext>
              </a:extLst>
            </p:cNvPr>
            <p:cNvSpPr/>
            <p:nvPr/>
          </p:nvSpPr>
          <p:spPr>
            <a:xfrm>
              <a:off x="1575976" y="2399637"/>
              <a:ext cx="794692" cy="6163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评测</a:t>
              </a:r>
              <a:endParaRPr lang="en-US" altLang="zh-CN"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方法</a:t>
              </a:r>
            </a:p>
          </p:txBody>
        </p:sp>
        <p:grpSp>
          <p:nvGrpSpPr>
            <p:cNvPr id="126" name="组合 125">
              <a:extLst>
                <a:ext uri="{FF2B5EF4-FFF2-40B4-BE49-F238E27FC236}">
                  <a16:creationId xmlns:a16="http://schemas.microsoft.com/office/drawing/2014/main" id="{84B7C68A-3A2E-4FF8-BA9E-69F5E9322AFF}"/>
                </a:ext>
              </a:extLst>
            </p:cNvPr>
            <p:cNvGrpSpPr/>
            <p:nvPr/>
          </p:nvGrpSpPr>
          <p:grpSpPr>
            <a:xfrm>
              <a:off x="2460727" y="2293375"/>
              <a:ext cx="3202654" cy="781638"/>
              <a:chOff x="2460727" y="1542726"/>
              <a:chExt cx="3202654" cy="781638"/>
            </a:xfrm>
          </p:grpSpPr>
          <p:grpSp>
            <p:nvGrpSpPr>
              <p:cNvPr id="117" name="组合 116">
                <a:extLst>
                  <a:ext uri="{FF2B5EF4-FFF2-40B4-BE49-F238E27FC236}">
                    <a16:creationId xmlns:a16="http://schemas.microsoft.com/office/drawing/2014/main" id="{8F0036DB-7590-03F5-6EE8-A763DE92108D}"/>
                  </a:ext>
                </a:extLst>
              </p:cNvPr>
              <p:cNvGrpSpPr/>
              <p:nvPr/>
            </p:nvGrpSpPr>
            <p:grpSpPr>
              <a:xfrm>
                <a:off x="2460727" y="1542726"/>
                <a:ext cx="3202654" cy="781638"/>
                <a:chOff x="4536647" y="423041"/>
                <a:chExt cx="3202654" cy="781638"/>
              </a:xfrm>
            </p:grpSpPr>
            <p:sp>
              <p:nvSpPr>
                <p:cNvPr id="114" name="矩形: 圆角 113">
                  <a:extLst>
                    <a:ext uri="{FF2B5EF4-FFF2-40B4-BE49-F238E27FC236}">
                      <a16:creationId xmlns:a16="http://schemas.microsoft.com/office/drawing/2014/main" id="{031C6ACA-D747-0494-1C20-2928E4A6C35C}"/>
                    </a:ext>
                  </a:extLst>
                </p:cNvPr>
                <p:cNvSpPr/>
                <p:nvPr/>
              </p:nvSpPr>
              <p:spPr>
                <a:xfrm>
                  <a:off x="4536647" y="447410"/>
                  <a:ext cx="3202654" cy="757269"/>
                </a:xfrm>
                <a:prstGeom prst="roundRect">
                  <a:avLst>
                    <a:gd name="adj" fmla="val 3697"/>
                  </a:avLst>
                </a:prstGeom>
                <a:solidFill>
                  <a:srgbClr val="CBE3F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05" name="文本框 104">
                  <a:extLst>
                    <a:ext uri="{FF2B5EF4-FFF2-40B4-BE49-F238E27FC236}">
                      <a16:creationId xmlns:a16="http://schemas.microsoft.com/office/drawing/2014/main" id="{7BA26217-8D09-CED5-0170-164B021336FF}"/>
                    </a:ext>
                  </a:extLst>
                </p:cNvPr>
                <p:cNvSpPr txBox="1"/>
                <p:nvPr/>
              </p:nvSpPr>
              <p:spPr>
                <a:xfrm>
                  <a:off x="5605904" y="423041"/>
                  <a:ext cx="1064139"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传统方法</a:t>
                  </a:r>
                  <a:endParaRPr kumimoji="0" lang="zh-CN" altLang="en-US" sz="16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94" name="矩形 93">
                  <a:extLst>
                    <a:ext uri="{FF2B5EF4-FFF2-40B4-BE49-F238E27FC236}">
                      <a16:creationId xmlns:a16="http://schemas.microsoft.com/office/drawing/2014/main" id="{698CA158-C587-1C33-A7CA-4335B582974A}"/>
                    </a:ext>
                  </a:extLst>
                </p:cNvPr>
                <p:cNvSpPr/>
                <p:nvPr/>
              </p:nvSpPr>
              <p:spPr>
                <a:xfrm>
                  <a:off x="4603539" y="790472"/>
                  <a:ext cx="917263" cy="3405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kern="0" dirty="0">
                      <a:solidFill>
                        <a:srgbClr val="000000"/>
                      </a:solidFill>
                      <a:latin typeface="Times New Roman" panose="02020603050405020304" pitchFamily="18" charset="0"/>
                      <a:ea typeface="微软雅黑"/>
                    </a:rPr>
                    <a:t>机器学习</a:t>
                  </a:r>
                </a:p>
              </p:txBody>
            </p:sp>
          </p:grpSp>
          <p:sp>
            <p:nvSpPr>
              <p:cNvPr id="118" name="矩形 117">
                <a:extLst>
                  <a:ext uri="{FF2B5EF4-FFF2-40B4-BE49-F238E27FC236}">
                    <a16:creationId xmlns:a16="http://schemas.microsoft.com/office/drawing/2014/main" id="{6BBD634C-28AF-23F9-F0FA-CBFBB2A52718}"/>
                  </a:ext>
                </a:extLst>
              </p:cNvPr>
              <p:cNvSpPr/>
              <p:nvPr/>
            </p:nvSpPr>
            <p:spPr>
              <a:xfrm>
                <a:off x="3524585" y="1912794"/>
                <a:ext cx="917263" cy="3405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kern="0" dirty="0">
                    <a:solidFill>
                      <a:srgbClr val="000000"/>
                    </a:solidFill>
                    <a:latin typeface="Times New Roman" panose="02020603050405020304" pitchFamily="18" charset="0"/>
                    <a:ea typeface="微软雅黑"/>
                  </a:rPr>
                  <a:t>神经网络</a:t>
                </a:r>
              </a:p>
            </p:txBody>
          </p:sp>
          <p:sp>
            <p:nvSpPr>
              <p:cNvPr id="119" name="矩形 118">
                <a:extLst>
                  <a:ext uri="{FF2B5EF4-FFF2-40B4-BE49-F238E27FC236}">
                    <a16:creationId xmlns:a16="http://schemas.microsoft.com/office/drawing/2014/main" id="{C7590F4D-F3C4-2A18-EB5B-8E7164533782}"/>
                  </a:ext>
                </a:extLst>
              </p:cNvPr>
              <p:cNvSpPr/>
              <p:nvPr/>
            </p:nvSpPr>
            <p:spPr>
              <a:xfrm>
                <a:off x="4506556" y="1912794"/>
                <a:ext cx="1087999" cy="3405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500" kern="0" dirty="0">
                    <a:solidFill>
                      <a:srgbClr val="000000"/>
                    </a:solidFill>
                    <a:latin typeface="Times New Roman" panose="02020603050405020304" pitchFamily="18" charset="0"/>
                    <a:ea typeface="微软雅黑"/>
                  </a:rPr>
                  <a:t>Fine-tuning</a:t>
                </a:r>
                <a:endParaRPr kumimoji="1" lang="zh-CN" altLang="en-US" sz="1500" kern="0" dirty="0">
                  <a:solidFill>
                    <a:srgbClr val="000000"/>
                  </a:solidFill>
                  <a:latin typeface="Times New Roman" panose="02020603050405020304" pitchFamily="18" charset="0"/>
                  <a:ea typeface="微软雅黑"/>
                </a:endParaRPr>
              </a:p>
            </p:txBody>
          </p:sp>
        </p:grpSp>
        <p:grpSp>
          <p:nvGrpSpPr>
            <p:cNvPr id="127" name="组合 126">
              <a:extLst>
                <a:ext uri="{FF2B5EF4-FFF2-40B4-BE49-F238E27FC236}">
                  <a16:creationId xmlns:a16="http://schemas.microsoft.com/office/drawing/2014/main" id="{3A724899-C23E-D840-1AC9-5CAF2D14A9AE}"/>
                </a:ext>
              </a:extLst>
            </p:cNvPr>
            <p:cNvGrpSpPr/>
            <p:nvPr/>
          </p:nvGrpSpPr>
          <p:grpSpPr>
            <a:xfrm>
              <a:off x="5753440" y="2287476"/>
              <a:ext cx="4133509" cy="786600"/>
              <a:chOff x="2063985" y="1541040"/>
              <a:chExt cx="4133509" cy="786600"/>
            </a:xfrm>
          </p:grpSpPr>
          <p:grpSp>
            <p:nvGrpSpPr>
              <p:cNvPr id="128" name="组合 127">
                <a:extLst>
                  <a:ext uri="{FF2B5EF4-FFF2-40B4-BE49-F238E27FC236}">
                    <a16:creationId xmlns:a16="http://schemas.microsoft.com/office/drawing/2014/main" id="{7FA5FF1A-177C-6B11-3480-DDA0F33C5A88}"/>
                  </a:ext>
                </a:extLst>
              </p:cNvPr>
              <p:cNvGrpSpPr/>
              <p:nvPr/>
            </p:nvGrpSpPr>
            <p:grpSpPr>
              <a:xfrm>
                <a:off x="2063985" y="1541040"/>
                <a:ext cx="4133509" cy="786600"/>
                <a:chOff x="4139905" y="421355"/>
                <a:chExt cx="4133509" cy="786600"/>
              </a:xfrm>
            </p:grpSpPr>
            <p:sp>
              <p:nvSpPr>
                <p:cNvPr id="131" name="矩形: 圆角 130">
                  <a:extLst>
                    <a:ext uri="{FF2B5EF4-FFF2-40B4-BE49-F238E27FC236}">
                      <a16:creationId xmlns:a16="http://schemas.microsoft.com/office/drawing/2014/main" id="{6A8D3A08-D13C-6EB7-D1F1-9395ACFF8EF7}"/>
                    </a:ext>
                  </a:extLst>
                </p:cNvPr>
                <p:cNvSpPr/>
                <p:nvPr/>
              </p:nvSpPr>
              <p:spPr>
                <a:xfrm>
                  <a:off x="4139905" y="446928"/>
                  <a:ext cx="4133509" cy="761027"/>
                </a:xfrm>
                <a:prstGeom prst="roundRect">
                  <a:avLst>
                    <a:gd name="adj" fmla="val 3697"/>
                  </a:avLst>
                </a:prstGeom>
                <a:solidFill>
                  <a:srgbClr val="CBE3F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32" name="文本框 131">
                  <a:extLst>
                    <a:ext uri="{FF2B5EF4-FFF2-40B4-BE49-F238E27FC236}">
                      <a16:creationId xmlns:a16="http://schemas.microsoft.com/office/drawing/2014/main" id="{59ECE62F-5CA1-DF5B-20D2-DB32189DC5ED}"/>
                    </a:ext>
                  </a:extLst>
                </p:cNvPr>
                <p:cNvSpPr txBox="1"/>
                <p:nvPr/>
              </p:nvSpPr>
              <p:spPr>
                <a:xfrm>
                  <a:off x="5534317" y="421355"/>
                  <a:ext cx="133978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a:ea typeface="微软雅黑"/>
                    </a:rPr>
                    <a:t>大模型</a:t>
                  </a:r>
                  <a:r>
                    <a:rPr lang="zh-CN" altLang="en-US" sz="1600" dirty="0">
                      <a:solidFill>
                        <a:schemeClr val="tx1"/>
                      </a:solidFill>
                      <a:latin typeface="Arial"/>
                      <a:ea typeface="微软雅黑"/>
                    </a:rPr>
                    <a:t>方法</a:t>
                  </a:r>
                  <a:endParaRPr kumimoji="0" lang="zh-CN" altLang="en-US" sz="16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33" name="矩形 132">
                  <a:extLst>
                    <a:ext uri="{FF2B5EF4-FFF2-40B4-BE49-F238E27FC236}">
                      <a16:creationId xmlns:a16="http://schemas.microsoft.com/office/drawing/2014/main" id="{C9DF1BA1-D12A-7A8B-D598-F21CAF9F3877}"/>
                    </a:ext>
                  </a:extLst>
                </p:cNvPr>
                <p:cNvSpPr/>
                <p:nvPr/>
              </p:nvSpPr>
              <p:spPr>
                <a:xfrm>
                  <a:off x="4216071" y="790472"/>
                  <a:ext cx="2038044" cy="3405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500" kern="0" dirty="0">
                      <a:solidFill>
                        <a:srgbClr val="000000"/>
                      </a:solidFill>
                      <a:latin typeface="Times New Roman" panose="02020603050405020304" pitchFamily="18" charset="0"/>
                      <a:ea typeface="微软雅黑"/>
                    </a:rPr>
                    <a:t>Prompt</a:t>
                  </a:r>
                  <a:r>
                    <a:rPr kumimoji="1" lang="zh-CN" altLang="en-US" sz="1400" kern="0" dirty="0">
                      <a:solidFill>
                        <a:srgbClr val="000000"/>
                      </a:solidFill>
                      <a:latin typeface="Times New Roman" panose="02020603050405020304" pitchFamily="18" charset="0"/>
                      <a:ea typeface="微软雅黑"/>
                    </a:rPr>
                    <a:t>（零样本</a:t>
                  </a:r>
                  <a:r>
                    <a:rPr kumimoji="1" lang="en-US" altLang="zh-CN" sz="1400" kern="0" dirty="0">
                      <a:solidFill>
                        <a:srgbClr val="000000"/>
                      </a:solidFill>
                      <a:latin typeface="Times New Roman" panose="02020603050405020304" pitchFamily="18" charset="0"/>
                      <a:ea typeface="微软雅黑"/>
                    </a:rPr>
                    <a:t>/</a:t>
                  </a:r>
                  <a:r>
                    <a:rPr kumimoji="1" lang="zh-CN" altLang="en-US" sz="1400" kern="0" dirty="0">
                      <a:solidFill>
                        <a:srgbClr val="000000"/>
                      </a:solidFill>
                      <a:latin typeface="Times New Roman" panose="02020603050405020304" pitchFamily="18" charset="0"/>
                      <a:ea typeface="微软雅黑"/>
                    </a:rPr>
                    <a:t>小样本）</a:t>
                  </a:r>
                </a:p>
              </p:txBody>
            </p:sp>
          </p:grpSp>
          <p:sp>
            <p:nvSpPr>
              <p:cNvPr id="130" name="矩形 129">
                <a:extLst>
                  <a:ext uri="{FF2B5EF4-FFF2-40B4-BE49-F238E27FC236}">
                    <a16:creationId xmlns:a16="http://schemas.microsoft.com/office/drawing/2014/main" id="{7C426A24-E84D-ABD3-75B7-804C075902E8}"/>
                  </a:ext>
                </a:extLst>
              </p:cNvPr>
              <p:cNvSpPr/>
              <p:nvPr/>
            </p:nvSpPr>
            <p:spPr>
              <a:xfrm>
                <a:off x="4254395" y="1910156"/>
                <a:ext cx="1876425" cy="333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500" kern="0" dirty="0">
                    <a:solidFill>
                      <a:srgbClr val="000000"/>
                    </a:solidFill>
                    <a:latin typeface="Times New Roman" panose="02020603050405020304" pitchFamily="18" charset="0"/>
                    <a:ea typeface="微软雅黑"/>
                  </a:rPr>
                  <a:t>PEFT</a:t>
                </a:r>
                <a:r>
                  <a:rPr kumimoji="1" lang="zh-CN" altLang="en-US" sz="1400" kern="0" dirty="0">
                    <a:solidFill>
                      <a:srgbClr val="000000"/>
                    </a:solidFill>
                    <a:latin typeface="Times New Roman" panose="02020603050405020304" pitchFamily="18" charset="0"/>
                    <a:ea typeface="微软雅黑"/>
                  </a:rPr>
                  <a:t>（参数高效微调）</a:t>
                </a:r>
              </a:p>
            </p:txBody>
          </p:sp>
        </p:grpSp>
        <p:sp>
          <p:nvSpPr>
            <p:cNvPr id="134" name="矩形 133">
              <a:extLst>
                <a:ext uri="{FF2B5EF4-FFF2-40B4-BE49-F238E27FC236}">
                  <a16:creationId xmlns:a16="http://schemas.microsoft.com/office/drawing/2014/main" id="{FF0ADDE0-32F7-11E7-F051-64C0F866EF8A}"/>
                </a:ext>
              </a:extLst>
            </p:cNvPr>
            <p:cNvSpPr/>
            <p:nvPr/>
          </p:nvSpPr>
          <p:spPr>
            <a:xfrm>
              <a:off x="2509057" y="1170748"/>
              <a:ext cx="1140646"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Times New Roman" panose="02020603050405020304" pitchFamily="18" charset="0"/>
                  <a:ea typeface="微软雅黑"/>
                  <a:cs typeface="Times New Roman" panose="02020603050405020304" pitchFamily="18" charset="0"/>
                </a:rPr>
                <a:t>Accuracy</a:t>
              </a:r>
              <a:endParaRPr kumimoji="0" lang="zh-CN" altLang="en-US" sz="16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5" name="矩形: 圆角 134">
              <a:extLst>
                <a:ext uri="{FF2B5EF4-FFF2-40B4-BE49-F238E27FC236}">
                  <a16:creationId xmlns:a16="http://schemas.microsoft.com/office/drawing/2014/main" id="{31ADEBD4-9712-FD09-3F87-6471801302E7}"/>
                </a:ext>
              </a:extLst>
            </p:cNvPr>
            <p:cNvSpPr/>
            <p:nvPr/>
          </p:nvSpPr>
          <p:spPr>
            <a:xfrm>
              <a:off x="1623425" y="1028631"/>
              <a:ext cx="8285395" cy="632428"/>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36" name="矩形 135">
              <a:extLst>
                <a:ext uri="{FF2B5EF4-FFF2-40B4-BE49-F238E27FC236}">
                  <a16:creationId xmlns:a16="http://schemas.microsoft.com/office/drawing/2014/main" id="{3479D915-BBA3-3C03-E052-06126DA5F47F}"/>
                </a:ext>
              </a:extLst>
            </p:cNvPr>
            <p:cNvSpPr/>
            <p:nvPr/>
          </p:nvSpPr>
          <p:spPr>
            <a:xfrm>
              <a:off x="3957816" y="1177170"/>
              <a:ext cx="1219236"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F</a:t>
              </a:r>
              <a:r>
                <a:rPr lang="en-US" altLang="zh-CN" sz="1600" dirty="0">
                  <a:solidFill>
                    <a:schemeClr val="tx1"/>
                  </a:solidFill>
                  <a:latin typeface="Times New Roman" panose="02020603050405020304" pitchFamily="18" charset="0"/>
                  <a:ea typeface="微软雅黑"/>
                  <a:cs typeface="Times New Roman" panose="02020603050405020304" pitchFamily="18" charset="0"/>
                </a:rPr>
                <a:t>1-Score</a:t>
              </a:r>
              <a:endParaRPr kumimoji="0" lang="zh-CN" altLang="en-US" sz="16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7" name="矩形 136">
              <a:extLst>
                <a:ext uri="{FF2B5EF4-FFF2-40B4-BE49-F238E27FC236}">
                  <a16:creationId xmlns:a16="http://schemas.microsoft.com/office/drawing/2014/main" id="{98A69A7C-ACFD-3663-46CA-F2F213191A98}"/>
                </a:ext>
              </a:extLst>
            </p:cNvPr>
            <p:cNvSpPr/>
            <p:nvPr/>
          </p:nvSpPr>
          <p:spPr>
            <a:xfrm>
              <a:off x="5464534" y="1170672"/>
              <a:ext cx="1219236"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Times New Roman" panose="02020603050405020304" pitchFamily="18" charset="0"/>
                  <a:ea typeface="微软雅黑"/>
                  <a:cs typeface="Times New Roman" panose="02020603050405020304" pitchFamily="18" charset="0"/>
                </a:rPr>
                <a:t>Rouge</a:t>
              </a:r>
              <a:endParaRPr kumimoji="0" lang="zh-CN" altLang="en-US" sz="16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8" name="矩形 137">
              <a:extLst>
                <a:ext uri="{FF2B5EF4-FFF2-40B4-BE49-F238E27FC236}">
                  <a16:creationId xmlns:a16="http://schemas.microsoft.com/office/drawing/2014/main" id="{64A22427-9CFE-9D12-F0ED-73492C308AD3}"/>
                </a:ext>
              </a:extLst>
            </p:cNvPr>
            <p:cNvSpPr/>
            <p:nvPr/>
          </p:nvSpPr>
          <p:spPr>
            <a:xfrm>
              <a:off x="8569284" y="1178022"/>
              <a:ext cx="1219236" cy="336240"/>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Perplexity</a:t>
              </a:r>
              <a:endParaRPr kumimoji="0" lang="zh-CN" altLang="en-US" sz="16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9" name="矩形 138">
              <a:extLst>
                <a:ext uri="{FF2B5EF4-FFF2-40B4-BE49-F238E27FC236}">
                  <a16:creationId xmlns:a16="http://schemas.microsoft.com/office/drawing/2014/main" id="{0934905F-29DC-9A17-AA8A-5108ED0F5C98}"/>
                </a:ext>
              </a:extLst>
            </p:cNvPr>
            <p:cNvSpPr/>
            <p:nvPr/>
          </p:nvSpPr>
          <p:spPr>
            <a:xfrm>
              <a:off x="1593024" y="1055466"/>
              <a:ext cx="836960"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评价</a:t>
              </a:r>
              <a:endParaRPr lang="en-US" altLang="zh-CN"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指标</a:t>
              </a:r>
            </a:p>
          </p:txBody>
        </p:sp>
        <p:sp>
          <p:nvSpPr>
            <p:cNvPr id="140" name="箭头: 上 139">
              <a:extLst>
                <a:ext uri="{FF2B5EF4-FFF2-40B4-BE49-F238E27FC236}">
                  <a16:creationId xmlns:a16="http://schemas.microsoft.com/office/drawing/2014/main" id="{F40078C8-0FFF-4C7E-085B-30E3C1C31074}"/>
                </a:ext>
              </a:extLst>
            </p:cNvPr>
            <p:cNvSpPr/>
            <p:nvPr/>
          </p:nvSpPr>
          <p:spPr>
            <a:xfrm>
              <a:off x="5511186" y="4348096"/>
              <a:ext cx="523225" cy="4828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300" dirty="0">
                  <a:solidFill>
                    <a:prstClr val="black"/>
                  </a:solidFill>
                  <a:latin typeface="Arial"/>
                  <a:ea typeface="微软雅黑"/>
                </a:rPr>
                <a:t>梳理</a:t>
              </a:r>
              <a:endParaRPr kumimoji="0" lang="zh-CN" altLang="en-US" sz="13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41" name="箭头: 上 140">
              <a:extLst>
                <a:ext uri="{FF2B5EF4-FFF2-40B4-BE49-F238E27FC236}">
                  <a16:creationId xmlns:a16="http://schemas.microsoft.com/office/drawing/2014/main" id="{2A3506B0-8788-A202-CD22-812DDE7E9991}"/>
                </a:ext>
              </a:extLst>
            </p:cNvPr>
            <p:cNvSpPr/>
            <p:nvPr/>
          </p:nvSpPr>
          <p:spPr>
            <a:xfrm>
              <a:off x="5521137" y="3201124"/>
              <a:ext cx="523225" cy="4828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300" b="0" i="0" u="none" strike="noStrike" kern="1200" cap="none" spc="0" normalizeH="0" baseline="0" noProof="0" dirty="0">
                  <a:ln>
                    <a:noFill/>
                  </a:ln>
                  <a:solidFill>
                    <a:prstClr val="black"/>
                  </a:solidFill>
                  <a:effectLst/>
                  <a:uLnTx/>
                  <a:uFillTx/>
                  <a:latin typeface="Arial"/>
                  <a:ea typeface="微软雅黑"/>
                  <a:cs typeface="+mn-cs"/>
                </a:rPr>
                <a:t>评测</a:t>
              </a:r>
            </a:p>
          </p:txBody>
        </p:sp>
        <p:sp>
          <p:nvSpPr>
            <p:cNvPr id="142" name="箭头: 上 141">
              <a:extLst>
                <a:ext uri="{FF2B5EF4-FFF2-40B4-BE49-F238E27FC236}">
                  <a16:creationId xmlns:a16="http://schemas.microsoft.com/office/drawing/2014/main" id="{8E3367C5-10C2-211D-8D8F-CAE1DF4A0882}"/>
                </a:ext>
              </a:extLst>
            </p:cNvPr>
            <p:cNvSpPr/>
            <p:nvPr/>
          </p:nvSpPr>
          <p:spPr>
            <a:xfrm>
              <a:off x="5511185" y="1705810"/>
              <a:ext cx="523225" cy="4828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300" dirty="0">
                  <a:solidFill>
                    <a:prstClr val="black"/>
                  </a:solidFill>
                  <a:latin typeface="Arial"/>
                  <a:ea typeface="微软雅黑"/>
                </a:rPr>
                <a:t>得分</a:t>
              </a:r>
              <a:endParaRPr kumimoji="0" lang="zh-CN" altLang="en-US" sz="13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43" name="矩形 142">
              <a:extLst>
                <a:ext uri="{FF2B5EF4-FFF2-40B4-BE49-F238E27FC236}">
                  <a16:creationId xmlns:a16="http://schemas.microsoft.com/office/drawing/2014/main" id="{0341FE0C-D06C-7E45-1E7D-3333246FAE7A}"/>
                </a:ext>
              </a:extLst>
            </p:cNvPr>
            <p:cNvSpPr/>
            <p:nvPr/>
          </p:nvSpPr>
          <p:spPr>
            <a:xfrm>
              <a:off x="4621144" y="6097706"/>
              <a:ext cx="812015"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Arial"/>
                  <a:ea typeface="微软雅黑"/>
                  <a:cs typeface="+mn-cs"/>
                </a:rPr>
                <a:t>综调</a:t>
              </a:r>
            </a:p>
          </p:txBody>
        </p:sp>
        <p:sp>
          <p:nvSpPr>
            <p:cNvPr id="144" name="矩形 143">
              <a:extLst>
                <a:ext uri="{FF2B5EF4-FFF2-40B4-BE49-F238E27FC236}">
                  <a16:creationId xmlns:a16="http://schemas.microsoft.com/office/drawing/2014/main" id="{9AE09128-C33F-35C3-1BD5-C9F6DC20206C}"/>
                </a:ext>
              </a:extLst>
            </p:cNvPr>
            <p:cNvSpPr/>
            <p:nvPr/>
          </p:nvSpPr>
          <p:spPr>
            <a:xfrm>
              <a:off x="6765679" y="6096598"/>
              <a:ext cx="812015"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Arial"/>
                  <a:ea typeface="微软雅黑"/>
                  <a:cs typeface="+mn-cs"/>
                </a:rPr>
                <a:t>采控</a:t>
              </a:r>
            </a:p>
          </p:txBody>
        </p:sp>
        <p:sp>
          <p:nvSpPr>
            <p:cNvPr id="145" name="矩形 144">
              <a:extLst>
                <a:ext uri="{FF2B5EF4-FFF2-40B4-BE49-F238E27FC236}">
                  <a16:creationId xmlns:a16="http://schemas.microsoft.com/office/drawing/2014/main" id="{C54B28D2-1496-E0D8-DC36-D3A3ED0D0CCC}"/>
                </a:ext>
              </a:extLst>
            </p:cNvPr>
            <p:cNvSpPr/>
            <p:nvPr/>
          </p:nvSpPr>
          <p:spPr>
            <a:xfrm>
              <a:off x="8801470" y="6099922"/>
              <a:ext cx="812015"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Arial"/>
                  <a:ea typeface="微软雅黑"/>
                  <a:cs typeface="+mn-cs"/>
                </a:rPr>
                <a:t>其他</a:t>
              </a:r>
            </a:p>
          </p:txBody>
        </p:sp>
        <p:sp>
          <p:nvSpPr>
            <p:cNvPr id="146" name="矩形 145">
              <a:extLst>
                <a:ext uri="{FF2B5EF4-FFF2-40B4-BE49-F238E27FC236}">
                  <a16:creationId xmlns:a16="http://schemas.microsoft.com/office/drawing/2014/main" id="{97B7CA72-0584-C744-EFEF-752D1548A735}"/>
                </a:ext>
              </a:extLst>
            </p:cNvPr>
            <p:cNvSpPr/>
            <p:nvPr/>
          </p:nvSpPr>
          <p:spPr>
            <a:xfrm>
              <a:off x="2548545" y="5012727"/>
              <a:ext cx="1101158"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Arial"/>
                  <a:ea typeface="微软雅黑"/>
                  <a:cs typeface="+mn-cs"/>
                </a:rPr>
                <a:t>文本分类</a:t>
              </a:r>
            </a:p>
          </p:txBody>
        </p:sp>
        <p:sp>
          <p:nvSpPr>
            <p:cNvPr id="148" name="矩形 147">
              <a:extLst>
                <a:ext uri="{FF2B5EF4-FFF2-40B4-BE49-F238E27FC236}">
                  <a16:creationId xmlns:a16="http://schemas.microsoft.com/office/drawing/2014/main" id="{ED7CFDB3-3F93-41BC-D613-CAF1A921AAF8}"/>
                </a:ext>
              </a:extLst>
            </p:cNvPr>
            <p:cNvSpPr/>
            <p:nvPr/>
          </p:nvSpPr>
          <p:spPr>
            <a:xfrm>
              <a:off x="4522077" y="5010415"/>
              <a:ext cx="1101158"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信息抽取</a:t>
              </a:r>
              <a:endParaRPr kumimoji="0" lang="zh-CN" altLang="en-US" sz="16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49" name="矩形 148">
              <a:extLst>
                <a:ext uri="{FF2B5EF4-FFF2-40B4-BE49-F238E27FC236}">
                  <a16:creationId xmlns:a16="http://schemas.microsoft.com/office/drawing/2014/main" id="{C5FAF721-4EED-5246-176C-A90B115607B5}"/>
                </a:ext>
              </a:extLst>
            </p:cNvPr>
            <p:cNvSpPr/>
            <p:nvPr/>
          </p:nvSpPr>
          <p:spPr>
            <a:xfrm>
              <a:off x="6580710" y="5003346"/>
              <a:ext cx="1101158"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阅读理解</a:t>
              </a:r>
              <a:endParaRPr kumimoji="0" lang="zh-CN" altLang="en-US" sz="16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50" name="矩形 149">
              <a:extLst>
                <a:ext uri="{FF2B5EF4-FFF2-40B4-BE49-F238E27FC236}">
                  <a16:creationId xmlns:a16="http://schemas.microsoft.com/office/drawing/2014/main" id="{F0606B81-3772-9350-FA55-AC1FF20210A1}"/>
                </a:ext>
              </a:extLst>
            </p:cNvPr>
            <p:cNvSpPr/>
            <p:nvPr/>
          </p:nvSpPr>
          <p:spPr>
            <a:xfrm>
              <a:off x="8515863" y="4991476"/>
              <a:ext cx="1101158"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知识问答</a:t>
              </a:r>
              <a:endParaRPr kumimoji="0" lang="zh-CN" altLang="en-US" sz="16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52" name="矩形 151">
              <a:extLst>
                <a:ext uri="{FF2B5EF4-FFF2-40B4-BE49-F238E27FC236}">
                  <a16:creationId xmlns:a16="http://schemas.microsoft.com/office/drawing/2014/main" id="{B364FEB6-EE4C-136E-A35A-976DA678EA79}"/>
                </a:ext>
              </a:extLst>
            </p:cNvPr>
            <p:cNvSpPr/>
            <p:nvPr/>
          </p:nvSpPr>
          <p:spPr>
            <a:xfrm>
              <a:off x="3713264" y="3858911"/>
              <a:ext cx="1101158"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Arial"/>
                  <a:ea typeface="微软雅黑"/>
                  <a:cs typeface="+mn-cs"/>
                </a:rPr>
                <a:t>工单分类</a:t>
              </a:r>
            </a:p>
          </p:txBody>
        </p:sp>
        <p:sp>
          <p:nvSpPr>
            <p:cNvPr id="153" name="矩形 152">
              <a:extLst>
                <a:ext uri="{FF2B5EF4-FFF2-40B4-BE49-F238E27FC236}">
                  <a16:creationId xmlns:a16="http://schemas.microsoft.com/office/drawing/2014/main" id="{0DDC7478-D977-DB50-2867-19F066F8FB41}"/>
                </a:ext>
              </a:extLst>
            </p:cNvPr>
            <p:cNvSpPr/>
            <p:nvPr/>
          </p:nvSpPr>
          <p:spPr>
            <a:xfrm>
              <a:off x="7424590" y="3858910"/>
              <a:ext cx="1101158"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文档检索</a:t>
              </a:r>
              <a:endParaRPr kumimoji="0" lang="zh-CN" altLang="en-US" sz="16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54" name="矩形 153">
              <a:extLst>
                <a:ext uri="{FF2B5EF4-FFF2-40B4-BE49-F238E27FC236}">
                  <a16:creationId xmlns:a16="http://schemas.microsoft.com/office/drawing/2014/main" id="{C05D22C1-FC37-AF09-7403-C4697725FDD2}"/>
                </a:ext>
              </a:extLst>
            </p:cNvPr>
            <p:cNvSpPr/>
            <p:nvPr/>
          </p:nvSpPr>
          <p:spPr>
            <a:xfrm>
              <a:off x="8581271" y="3859268"/>
              <a:ext cx="1295707"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Arial"/>
                  <a:ea typeface="微软雅黑"/>
                  <a:cs typeface="+mn-cs"/>
                </a:rPr>
                <a:t>知识库问答</a:t>
              </a:r>
            </a:p>
          </p:txBody>
        </p:sp>
        <p:sp>
          <p:nvSpPr>
            <p:cNvPr id="155" name="矩形 154">
              <a:extLst>
                <a:ext uri="{FF2B5EF4-FFF2-40B4-BE49-F238E27FC236}">
                  <a16:creationId xmlns:a16="http://schemas.microsoft.com/office/drawing/2014/main" id="{F3F14851-DEF6-932C-2F06-1AF8FF64BC42}"/>
                </a:ext>
              </a:extLst>
            </p:cNvPr>
            <p:cNvSpPr/>
            <p:nvPr/>
          </p:nvSpPr>
          <p:spPr>
            <a:xfrm>
              <a:off x="7034065" y="1174221"/>
              <a:ext cx="1219236"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Times New Roman" panose="02020603050405020304" pitchFamily="18" charset="0"/>
                  <a:ea typeface="微软雅黑"/>
                  <a:cs typeface="Times New Roman" panose="02020603050405020304" pitchFamily="18" charset="0"/>
                </a:rPr>
                <a:t>BLEU</a:t>
              </a:r>
              <a:endParaRPr kumimoji="0" lang="zh-CN" altLang="en-US" sz="16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57" name="矩形 156">
              <a:extLst>
                <a:ext uri="{FF2B5EF4-FFF2-40B4-BE49-F238E27FC236}">
                  <a16:creationId xmlns:a16="http://schemas.microsoft.com/office/drawing/2014/main" id="{C8E97C31-6EBA-122E-00EB-FF9C97A7934F}"/>
                </a:ext>
              </a:extLst>
            </p:cNvPr>
            <p:cNvSpPr/>
            <p:nvPr/>
          </p:nvSpPr>
          <p:spPr>
            <a:xfrm>
              <a:off x="2556662" y="3851214"/>
              <a:ext cx="1101158"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意图识别</a:t>
              </a:r>
              <a:endParaRPr kumimoji="0" lang="zh-CN" altLang="en-US" sz="16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59" name="矩形 158">
              <a:extLst>
                <a:ext uri="{FF2B5EF4-FFF2-40B4-BE49-F238E27FC236}">
                  <a16:creationId xmlns:a16="http://schemas.microsoft.com/office/drawing/2014/main" id="{BA59D69B-D65E-853B-40B5-1E5C80AC241B}"/>
                </a:ext>
              </a:extLst>
            </p:cNvPr>
            <p:cNvSpPr/>
            <p:nvPr/>
          </p:nvSpPr>
          <p:spPr>
            <a:xfrm>
              <a:off x="4856082" y="3858909"/>
              <a:ext cx="2512908" cy="336239"/>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kumimoji="0" lang="zh-CN" altLang="en-US" sz="1600" b="0" i="0" u="none" strike="noStrike" kern="1200" cap="none" spc="0" normalizeH="0" baseline="0" noProof="0" dirty="0">
                  <a:ln>
                    <a:noFill/>
                  </a:ln>
                  <a:solidFill>
                    <a:schemeClr val="tx1"/>
                  </a:solidFill>
                  <a:effectLst/>
                  <a:uLnTx/>
                  <a:uFillTx/>
                  <a:latin typeface="Arial"/>
                  <a:ea typeface="微软雅黑"/>
                  <a:cs typeface="+mn-cs"/>
                </a:rPr>
                <a:t>套餐实体识别和</a:t>
              </a:r>
              <a:r>
                <a:rPr lang="zh-CN" altLang="en-US" sz="1600" dirty="0">
                  <a:solidFill>
                    <a:schemeClr val="tx1"/>
                  </a:solidFill>
                  <a:latin typeface="Arial"/>
                  <a:ea typeface="微软雅黑"/>
                </a:rPr>
                <a:t>属性抽取</a:t>
              </a:r>
              <a:endParaRPr kumimoji="0" lang="zh-CN" altLang="en-US" sz="1600" b="0" i="0" u="none" strike="noStrike" kern="1200" cap="none" spc="0" normalizeH="0" baseline="0" noProof="0" dirty="0">
                <a:ln>
                  <a:noFill/>
                </a:ln>
                <a:solidFill>
                  <a:schemeClr val="tx1"/>
                </a:solidFill>
                <a:effectLst/>
                <a:uLnTx/>
                <a:uFillTx/>
                <a:latin typeface="Arial"/>
                <a:ea typeface="微软雅黑"/>
                <a:cs typeface="+mn-cs"/>
              </a:endParaRPr>
            </a:p>
          </p:txBody>
        </p:sp>
      </p:grpSp>
      <p:sp>
        <p:nvSpPr>
          <p:cNvPr id="164" name="文本框 163">
            <a:extLst>
              <a:ext uri="{FF2B5EF4-FFF2-40B4-BE49-F238E27FC236}">
                <a16:creationId xmlns:a16="http://schemas.microsoft.com/office/drawing/2014/main" id="{D7D1E8E7-06CC-B24C-C9DC-CF9F415832F9}"/>
              </a:ext>
            </a:extLst>
          </p:cNvPr>
          <p:cNvSpPr txBox="1"/>
          <p:nvPr/>
        </p:nvSpPr>
        <p:spPr>
          <a:xfrm>
            <a:off x="8618088" y="1316054"/>
            <a:ext cx="3324490" cy="1840247"/>
          </a:xfrm>
          <a:prstGeom prst="rect">
            <a:avLst/>
          </a:prstGeom>
          <a:noFill/>
        </p:spPr>
        <p:txBody>
          <a:bodyPr wrap="square">
            <a:spAutoFit/>
          </a:bodyPr>
          <a:lstStyle/>
          <a:p>
            <a:pPr marL="285750" marR="0" lvl="0" indent="-18000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大模型存在</a:t>
            </a:r>
            <a:r>
              <a:rPr kumimoji="0" lang="zh-CN" altLang="en-US" sz="14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事实性错误</a:t>
            </a: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、知识盲区、常识偏差、</a:t>
            </a:r>
            <a:r>
              <a:rPr kumimoji="0" lang="zh-CN" altLang="en-US" sz="14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生成内容不可靠</a:t>
            </a: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、内容安全性等问题</a:t>
            </a:r>
            <a:endPar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a:p>
            <a:pPr marL="285750" marR="0" lvl="0" indent="-180000" algn="just" defTabSz="914400" rtl="0" eaLnBrk="1" fontAlgn="auto" latinLnBrk="0" hangingPunct="1">
              <a:lnSpc>
                <a:spcPts val="22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大模型发展迅速，评测体系滞后，并且</a:t>
            </a:r>
            <a:r>
              <a:rPr kumimoji="0" lang="zh-CN" altLang="en-US" sz="14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在行业应用上缺乏完整可靠的评估标准</a:t>
            </a:r>
          </a:p>
        </p:txBody>
      </p:sp>
      <p:sp>
        <p:nvSpPr>
          <p:cNvPr id="165" name="文本框 164">
            <a:extLst>
              <a:ext uri="{FF2B5EF4-FFF2-40B4-BE49-F238E27FC236}">
                <a16:creationId xmlns:a16="http://schemas.microsoft.com/office/drawing/2014/main" id="{7DE5ED84-04CA-5E9D-7CE9-3486AD81A0FE}"/>
              </a:ext>
            </a:extLst>
          </p:cNvPr>
          <p:cNvSpPr txBox="1"/>
          <p:nvPr/>
        </p:nvSpPr>
        <p:spPr>
          <a:xfrm>
            <a:off x="8650832" y="3750834"/>
            <a:ext cx="3324490" cy="2840521"/>
          </a:xfrm>
          <a:prstGeom prst="rect">
            <a:avLst/>
          </a:prstGeom>
          <a:noFill/>
        </p:spPr>
        <p:txBody>
          <a:bodyPr wrap="square">
            <a:spAutoFit/>
          </a:bodyPr>
          <a:lstStyle>
            <a:defPPr>
              <a:defRPr lang="zh-CN"/>
            </a:defPPr>
            <a:lvl1pPr marL="285750" marR="0" lvl="0" indent="-180000" algn="just" fontAlgn="auto">
              <a:lnSpc>
                <a:spcPts val="2200"/>
              </a:lnSpc>
              <a:spcBef>
                <a:spcPts val="0"/>
              </a:spcBef>
              <a:spcAft>
                <a:spcPts val="0"/>
              </a:spcAft>
              <a:buClrTx/>
              <a:buSzTx/>
              <a:buFont typeface="Arial" panose="020B0604020202020204" pitchFamily="34" charset="0"/>
              <a:buChar char="•"/>
              <a:tabLst/>
              <a:defRPr kumimoji="0" sz="1600" b="0" i="0" u="none" strike="noStrike" cap="none" spc="0" normalizeH="0" baseline="0">
                <a:ln>
                  <a:noFill/>
                </a:ln>
                <a:effectLst/>
                <a:uLnTx/>
                <a:uFillTx/>
                <a:latin typeface="Times New Roman" panose="02020603050405020304" pitchFamily="18" charset="0"/>
                <a:ea typeface="微软雅黑"/>
                <a:cs typeface="Times New Roman" panose="02020603050405020304" pitchFamily="18" charset="0"/>
              </a:defRPr>
            </a:lvl1pPr>
          </a:lstStyle>
          <a:p>
            <a:r>
              <a:rPr lang="zh-CN" altLang="en-US" sz="1400" dirty="0"/>
              <a:t>根据场景任务梳理</a:t>
            </a:r>
            <a:r>
              <a:rPr lang="zh-CN" altLang="en-US" sz="1400" dirty="0">
                <a:latin typeface="微软雅黑" panose="020B0503020204020204" pitchFamily="34" charset="-122"/>
                <a:ea typeface="微软雅黑" panose="020B0503020204020204" pitchFamily="34" charset="-122"/>
              </a:rPr>
              <a:t>行业数据，</a:t>
            </a:r>
            <a:r>
              <a:rPr lang="zh-CN" altLang="en-US" sz="1400" dirty="0">
                <a:solidFill>
                  <a:srgbClr val="C00000"/>
                </a:solidFill>
                <a:latin typeface="微软雅黑" panose="020B0503020204020204" pitchFamily="34" charset="-122"/>
                <a:ea typeface="微软雅黑" panose="020B0503020204020204" pitchFamily="34" charset="-122"/>
              </a:rPr>
              <a:t>建立标准的运营商评估数据集</a:t>
            </a:r>
            <a:endParaRPr lang="en-US" altLang="zh-CN" sz="1400" dirty="0">
              <a:solidFill>
                <a:srgbClr val="C00000"/>
              </a:solidFill>
            </a:endParaRPr>
          </a:p>
          <a:p>
            <a:pPr>
              <a:spcBef>
                <a:spcPts val="600"/>
              </a:spcBef>
            </a:pPr>
            <a:r>
              <a:rPr lang="zh-CN" altLang="en-US" sz="1400" dirty="0"/>
              <a:t>汇总评测方法，研究任务适配的</a:t>
            </a:r>
            <a:r>
              <a:rPr lang="en-US" altLang="zh-CN" dirty="0"/>
              <a:t>Prompt</a:t>
            </a:r>
            <a:r>
              <a:rPr lang="zh-CN" altLang="en-US" sz="1400" dirty="0"/>
              <a:t>工程，</a:t>
            </a:r>
            <a:r>
              <a:rPr lang="zh-CN" altLang="en-US" sz="1400" dirty="0">
                <a:solidFill>
                  <a:srgbClr val="C00000"/>
                </a:solidFill>
              </a:rPr>
              <a:t>建立统一的可控生成框架</a:t>
            </a:r>
            <a:endParaRPr lang="en-US" altLang="zh-CN" sz="1400" dirty="0">
              <a:solidFill>
                <a:srgbClr val="C00000"/>
              </a:solidFill>
            </a:endParaRPr>
          </a:p>
          <a:p>
            <a:pPr>
              <a:spcBef>
                <a:spcPts val="600"/>
              </a:spcBef>
            </a:pPr>
            <a:r>
              <a:rPr lang="zh-CN" altLang="en-US" sz="1400" dirty="0"/>
              <a:t>形成完整可靠且自动化的运营商大模型评测体系</a:t>
            </a:r>
            <a:endParaRPr lang="en-US" altLang="zh-CN" sz="1400" dirty="0"/>
          </a:p>
          <a:p>
            <a:pPr>
              <a:spcBef>
                <a:spcPts val="600"/>
              </a:spcBef>
            </a:pPr>
            <a:r>
              <a:rPr lang="zh-CN" altLang="en-US" sz="1400" dirty="0"/>
              <a:t>促进行业大模型的研发，把握成本控制，促进大模型应用落地</a:t>
            </a:r>
            <a:endParaRPr lang="en-US" altLang="zh-CN" sz="1400" dirty="0"/>
          </a:p>
        </p:txBody>
      </p:sp>
      <p:sp>
        <p:nvSpPr>
          <p:cNvPr id="167" name="文本框 166">
            <a:extLst>
              <a:ext uri="{FF2B5EF4-FFF2-40B4-BE49-F238E27FC236}">
                <a16:creationId xmlns:a16="http://schemas.microsoft.com/office/drawing/2014/main" id="{B76E7374-22DB-83BC-434C-616C4B87F173}"/>
              </a:ext>
            </a:extLst>
          </p:cNvPr>
          <p:cNvSpPr txBox="1"/>
          <p:nvPr/>
        </p:nvSpPr>
        <p:spPr>
          <a:xfrm>
            <a:off x="8672362" y="919827"/>
            <a:ext cx="90677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1"/>
                </a:solidFill>
                <a:effectLst/>
                <a:uLnTx/>
                <a:uFillTx/>
                <a:latin typeface="Arial"/>
                <a:ea typeface="微软雅黑"/>
                <a:cs typeface="+mn-cs"/>
              </a:rPr>
              <a:t>挑战：</a:t>
            </a:r>
          </a:p>
        </p:txBody>
      </p:sp>
      <p:sp>
        <p:nvSpPr>
          <p:cNvPr id="168" name="文本框 167">
            <a:extLst>
              <a:ext uri="{FF2B5EF4-FFF2-40B4-BE49-F238E27FC236}">
                <a16:creationId xmlns:a16="http://schemas.microsoft.com/office/drawing/2014/main" id="{BE139FCC-9F5B-D9A4-A076-981CAB5A2DBE}"/>
              </a:ext>
            </a:extLst>
          </p:cNvPr>
          <p:cNvSpPr txBox="1"/>
          <p:nvPr/>
        </p:nvSpPr>
        <p:spPr>
          <a:xfrm>
            <a:off x="8672362" y="3317666"/>
            <a:ext cx="90677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solidFill>
                <a:latin typeface="Arial"/>
                <a:ea typeface="微软雅黑"/>
              </a:rPr>
              <a:t>意义</a:t>
            </a:r>
            <a:r>
              <a:rPr kumimoji="0" lang="zh-CN" altLang="en-US" sz="1800" b="1" i="0" u="none" strike="noStrike" kern="1200" cap="none" spc="0" normalizeH="0" baseline="0" noProof="0" dirty="0">
                <a:ln>
                  <a:noFill/>
                </a:ln>
                <a:solidFill>
                  <a:schemeClr val="accent1"/>
                </a:solidFill>
                <a:effectLst/>
                <a:uLnTx/>
                <a:uFillTx/>
                <a:latin typeface="Arial"/>
                <a:ea typeface="微软雅黑"/>
                <a:cs typeface="+mn-cs"/>
              </a:rPr>
              <a:t>：</a:t>
            </a:r>
          </a:p>
        </p:txBody>
      </p:sp>
      <p:sp>
        <p:nvSpPr>
          <p:cNvPr id="170" name="矩形 169">
            <a:extLst>
              <a:ext uri="{FF2B5EF4-FFF2-40B4-BE49-F238E27FC236}">
                <a16:creationId xmlns:a16="http://schemas.microsoft.com/office/drawing/2014/main" id="{38A81C6B-F18C-EFA8-EE86-FF7D22153368}"/>
              </a:ext>
            </a:extLst>
          </p:cNvPr>
          <p:cNvSpPr/>
          <p:nvPr/>
        </p:nvSpPr>
        <p:spPr>
          <a:xfrm>
            <a:off x="4812365" y="153890"/>
            <a:ext cx="5774953" cy="546847"/>
          </a:xfrm>
          <a:prstGeom prst="rect">
            <a:avLst/>
          </a:prstGeom>
          <a:solidFill>
            <a:schemeClr val="accent4">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大模型得分 </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大模型效果分析 </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大模型适配性分析 </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任务</a:t>
            </a:r>
          </a:p>
        </p:txBody>
      </p:sp>
    </p:spTree>
    <p:custDataLst>
      <p:tags r:id="rId1"/>
    </p:custDataLst>
    <p:extLst>
      <p:ext uri="{BB962C8B-B14F-4D97-AF65-F5344CB8AC3E}">
        <p14:creationId xmlns:p14="http://schemas.microsoft.com/office/powerpoint/2010/main" val="148829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矩形: 圆角 137">
            <a:extLst>
              <a:ext uri="{FF2B5EF4-FFF2-40B4-BE49-F238E27FC236}">
                <a16:creationId xmlns:a16="http://schemas.microsoft.com/office/drawing/2014/main" id="{734133BA-F220-3766-C616-04F3FD572722}"/>
              </a:ext>
            </a:extLst>
          </p:cNvPr>
          <p:cNvSpPr/>
          <p:nvPr/>
        </p:nvSpPr>
        <p:spPr>
          <a:xfrm>
            <a:off x="2968326" y="5342271"/>
            <a:ext cx="7396239" cy="943394"/>
          </a:xfrm>
          <a:prstGeom prst="roundRect">
            <a:avLst>
              <a:gd name="adj" fmla="val 3657"/>
            </a:avLst>
          </a:prstGeom>
          <a:solidFill>
            <a:schemeClr val="accent1">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32" name="矩形: 圆角 131">
            <a:extLst>
              <a:ext uri="{FF2B5EF4-FFF2-40B4-BE49-F238E27FC236}">
                <a16:creationId xmlns:a16="http://schemas.microsoft.com/office/drawing/2014/main" id="{3B603F79-AFB6-8179-4C67-6579E7BEE84F}"/>
              </a:ext>
            </a:extLst>
          </p:cNvPr>
          <p:cNvSpPr/>
          <p:nvPr/>
        </p:nvSpPr>
        <p:spPr>
          <a:xfrm>
            <a:off x="2021981" y="5331784"/>
            <a:ext cx="8332844" cy="951464"/>
          </a:xfrm>
          <a:prstGeom prst="roundRect">
            <a:avLst>
              <a:gd name="adj" fmla="val 3697"/>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 name="标题 1"/>
          <p:cNvSpPr>
            <a:spLocks noGrp="1"/>
          </p:cNvSpPr>
          <p:nvPr>
            <p:ph type="title"/>
            <p:custDataLst>
              <p:tags r:id="rId2"/>
            </p:custDataLst>
          </p:nvPr>
        </p:nvSpPr>
        <p:spPr>
          <a:xfrm>
            <a:off x="7431" y="0"/>
            <a:ext cx="2946784" cy="815788"/>
          </a:xfrm>
        </p:spPr>
        <p:txBody>
          <a:bodyPr>
            <a:normAutofit/>
          </a:bodyPr>
          <a:lstStyle/>
          <a:p>
            <a:r>
              <a:rPr lang="zh-CN" altLang="en-US" dirty="0">
                <a:latin typeface="微软雅黑" panose="020B0503020204020204" charset="-122"/>
                <a:ea typeface="微软雅黑" panose="020B0503020204020204" charset="-122"/>
              </a:rPr>
              <a:t>评估体系</a:t>
            </a:r>
          </a:p>
        </p:txBody>
      </p:sp>
      <p:sp>
        <p:nvSpPr>
          <p:cNvPr id="12" name="矩形 11">
            <a:extLst>
              <a:ext uri="{FF2B5EF4-FFF2-40B4-BE49-F238E27FC236}">
                <a16:creationId xmlns:a16="http://schemas.microsoft.com/office/drawing/2014/main" id="{909B1461-D854-F9D7-D6CB-15B620F954FF}"/>
              </a:ext>
            </a:extLst>
          </p:cNvPr>
          <p:cNvSpPr/>
          <p:nvPr/>
        </p:nvSpPr>
        <p:spPr>
          <a:xfrm>
            <a:off x="2029928" y="5527651"/>
            <a:ext cx="885626"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数据层</a:t>
            </a:r>
          </a:p>
        </p:txBody>
      </p:sp>
      <p:sp>
        <p:nvSpPr>
          <p:cNvPr id="90" name="矩形 89">
            <a:extLst>
              <a:ext uri="{FF2B5EF4-FFF2-40B4-BE49-F238E27FC236}">
                <a16:creationId xmlns:a16="http://schemas.microsoft.com/office/drawing/2014/main" id="{54848562-B495-7B76-108E-B5A05743F281}"/>
              </a:ext>
            </a:extLst>
          </p:cNvPr>
          <p:cNvSpPr/>
          <p:nvPr/>
        </p:nvSpPr>
        <p:spPr>
          <a:xfrm>
            <a:off x="10625226" y="1234289"/>
            <a:ext cx="1189504" cy="50489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99" name="矩形 98">
            <a:extLst>
              <a:ext uri="{FF2B5EF4-FFF2-40B4-BE49-F238E27FC236}">
                <a16:creationId xmlns:a16="http://schemas.microsoft.com/office/drawing/2014/main" id="{A73196BB-4F92-C2F2-7A95-BC43DBB81DB6}"/>
              </a:ext>
            </a:extLst>
          </p:cNvPr>
          <p:cNvSpPr/>
          <p:nvPr/>
        </p:nvSpPr>
        <p:spPr>
          <a:xfrm>
            <a:off x="10625226" y="1234290"/>
            <a:ext cx="1189504" cy="5118935"/>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tIns="72000" bIns="0" rtlCol="0" anchor="ctr"/>
          <a:lstStyle/>
          <a:p>
            <a:pPr algn="ctr"/>
            <a:r>
              <a:rPr lang="zh-CN" altLang="en-US" sz="1600" dirty="0">
                <a:solidFill>
                  <a:prstClr val="black"/>
                </a:solidFill>
                <a:latin typeface="Arial"/>
                <a:ea typeface="微软雅黑"/>
              </a:rPr>
              <a:t>行业应用</a:t>
            </a:r>
            <a:endParaRPr lang="en-US" altLang="zh-CN" sz="1600" dirty="0">
              <a:solidFill>
                <a:prstClr val="black"/>
              </a:solidFill>
              <a:latin typeface="Arial"/>
              <a:ea typeface="微软雅黑"/>
            </a:endParaRPr>
          </a:p>
          <a:p>
            <a:pPr algn="ctr"/>
            <a:endParaRPr lang="en-US" altLang="zh-CN" sz="1600" dirty="0">
              <a:solidFill>
                <a:prstClr val="black"/>
              </a:solidFill>
              <a:latin typeface="Arial"/>
              <a:ea typeface="微软雅黑"/>
            </a:endParaRPr>
          </a:p>
          <a:p>
            <a:pPr algn="ctr"/>
            <a:r>
              <a:rPr lang="zh-CN" altLang="en-US" sz="1600" dirty="0">
                <a:solidFill>
                  <a:prstClr val="black"/>
                </a:solidFill>
                <a:latin typeface="Arial"/>
                <a:ea typeface="微软雅黑"/>
              </a:rPr>
              <a:t>模型选择</a:t>
            </a:r>
            <a:endParaRPr lang="en-US" altLang="zh-CN" sz="1600" dirty="0">
              <a:solidFill>
                <a:prstClr val="black"/>
              </a:solidFill>
              <a:latin typeface="Arial"/>
              <a:ea typeface="微软雅黑"/>
            </a:endParaRPr>
          </a:p>
          <a:p>
            <a:pPr algn="ctr"/>
            <a:endParaRPr lang="en-US" altLang="zh-CN" sz="1600" dirty="0">
              <a:solidFill>
                <a:prstClr val="black"/>
              </a:solidFill>
              <a:latin typeface="Arial"/>
              <a:ea typeface="微软雅黑"/>
            </a:endParaRPr>
          </a:p>
          <a:p>
            <a:pPr algn="ctr"/>
            <a:r>
              <a:rPr lang="zh-CN" altLang="en-US" sz="1600" dirty="0">
                <a:solidFill>
                  <a:prstClr val="black"/>
                </a:solidFill>
                <a:latin typeface="Arial"/>
                <a:ea typeface="微软雅黑"/>
              </a:rPr>
              <a:t>参数分析</a:t>
            </a:r>
            <a:endParaRPr lang="en-US" altLang="zh-CN" sz="1600" dirty="0">
              <a:solidFill>
                <a:prstClr val="black"/>
              </a:solidFill>
              <a:latin typeface="Arial"/>
              <a:ea typeface="微软雅黑"/>
            </a:endParaRPr>
          </a:p>
          <a:p>
            <a:pPr algn="ctr"/>
            <a:endParaRPr lang="en-US" altLang="zh-CN" sz="1600" dirty="0">
              <a:solidFill>
                <a:prstClr val="black"/>
              </a:solidFill>
              <a:latin typeface="Arial"/>
              <a:ea typeface="微软雅黑"/>
            </a:endParaRPr>
          </a:p>
          <a:p>
            <a:pPr algn="ctr"/>
            <a:r>
              <a:rPr lang="zh-CN" altLang="en-US" sz="1600" dirty="0">
                <a:solidFill>
                  <a:prstClr val="black"/>
                </a:solidFill>
                <a:latin typeface="Arial"/>
                <a:ea typeface="微软雅黑"/>
              </a:rPr>
              <a:t>可控生成</a:t>
            </a:r>
            <a:endParaRPr lang="en-US" altLang="zh-CN" sz="1600" dirty="0">
              <a:solidFill>
                <a:prstClr val="black"/>
              </a:solidFill>
              <a:latin typeface="Arial"/>
              <a:ea typeface="微软雅黑"/>
            </a:endParaRPr>
          </a:p>
          <a:p>
            <a:pPr algn="ctr"/>
            <a:endParaRPr lang="en-US" altLang="zh-CN" sz="1600" dirty="0">
              <a:solidFill>
                <a:prstClr val="black"/>
              </a:solidFill>
              <a:latin typeface="Arial"/>
              <a:ea typeface="微软雅黑"/>
            </a:endParaRPr>
          </a:p>
          <a:p>
            <a:pPr algn="ctr"/>
            <a:r>
              <a:rPr lang="zh-CN" altLang="en-US" sz="1600" dirty="0">
                <a:solidFill>
                  <a:prstClr val="black"/>
                </a:solidFill>
                <a:latin typeface="Arial"/>
                <a:ea typeface="微软雅黑"/>
              </a:rPr>
              <a:t>成本评估</a:t>
            </a:r>
            <a:endParaRPr lang="en-US" altLang="zh-CN" sz="1600" dirty="0">
              <a:solidFill>
                <a:prstClr val="black"/>
              </a:solidFill>
              <a:latin typeface="Arial"/>
              <a:ea typeface="微软雅黑"/>
            </a:endParaRPr>
          </a:p>
          <a:p>
            <a:pPr algn="ctr"/>
            <a:endParaRPr lang="en-US" altLang="zh-CN" sz="1600" dirty="0">
              <a:solidFill>
                <a:prstClr val="black"/>
              </a:solidFill>
              <a:latin typeface="Arial"/>
              <a:ea typeface="微软雅黑"/>
            </a:endParaRPr>
          </a:p>
          <a:p>
            <a:pPr algn="ctr"/>
            <a:r>
              <a:rPr lang="zh-CN" altLang="en-US" sz="1600" dirty="0">
                <a:solidFill>
                  <a:prstClr val="black"/>
                </a:solidFill>
                <a:latin typeface="Arial"/>
                <a:ea typeface="微软雅黑"/>
              </a:rPr>
              <a:t>安全可靠</a:t>
            </a:r>
            <a:endParaRPr lang="en-US" altLang="zh-CN" sz="1600" dirty="0">
              <a:solidFill>
                <a:prstClr val="black"/>
              </a:solidFill>
              <a:latin typeface="Arial"/>
              <a:ea typeface="微软雅黑"/>
            </a:endParaRPr>
          </a:p>
          <a:p>
            <a:pPr algn="ctr"/>
            <a:endParaRPr lang="en-US" altLang="zh-CN" sz="1600" dirty="0">
              <a:solidFill>
                <a:prstClr val="black"/>
              </a:solidFill>
              <a:latin typeface="Arial"/>
              <a:ea typeface="微软雅黑"/>
            </a:endParaRPr>
          </a:p>
          <a:p>
            <a:pPr algn="ctr"/>
            <a:r>
              <a:rPr lang="zh-CN" altLang="en-US" sz="1600" dirty="0">
                <a:solidFill>
                  <a:prstClr val="black"/>
                </a:solidFill>
                <a:latin typeface="Arial"/>
                <a:ea typeface="微软雅黑"/>
              </a:rPr>
              <a:t>标准体系</a:t>
            </a:r>
            <a:endParaRPr lang="en-US" altLang="zh-CN" sz="1600" dirty="0">
              <a:solidFill>
                <a:prstClr val="black"/>
              </a:solidFill>
              <a:latin typeface="Arial"/>
              <a:ea typeface="微软雅黑"/>
            </a:endParaRPr>
          </a:p>
          <a:p>
            <a:pPr algn="ctr"/>
            <a:endParaRPr lang="en-US" altLang="zh-CN" sz="1600" dirty="0">
              <a:solidFill>
                <a:prstClr val="black"/>
              </a:solidFill>
              <a:latin typeface="Arial"/>
              <a:ea typeface="微软雅黑"/>
            </a:endParaRPr>
          </a:p>
          <a:p>
            <a:pPr algn="ctr"/>
            <a:r>
              <a:rPr lang="zh-CN" altLang="en-US" sz="1600" dirty="0">
                <a:solidFill>
                  <a:prstClr val="black"/>
                </a:solidFill>
                <a:latin typeface="Arial"/>
                <a:ea typeface="微软雅黑"/>
              </a:rPr>
              <a:t>研究改进</a:t>
            </a:r>
            <a:endParaRPr lang="en-US" altLang="zh-CN" sz="1600" dirty="0">
              <a:solidFill>
                <a:prstClr val="black"/>
              </a:solidFill>
              <a:latin typeface="Arial"/>
              <a:ea typeface="微软雅黑"/>
            </a:endParaRPr>
          </a:p>
        </p:txBody>
      </p:sp>
      <p:sp>
        <p:nvSpPr>
          <p:cNvPr id="101" name="矩形 100">
            <a:extLst>
              <a:ext uri="{FF2B5EF4-FFF2-40B4-BE49-F238E27FC236}">
                <a16:creationId xmlns:a16="http://schemas.microsoft.com/office/drawing/2014/main" id="{E4111864-22EA-DF79-1ABA-95476599B6CF}"/>
              </a:ext>
            </a:extLst>
          </p:cNvPr>
          <p:cNvSpPr/>
          <p:nvPr/>
        </p:nvSpPr>
        <p:spPr>
          <a:xfrm>
            <a:off x="374457" y="1234291"/>
            <a:ext cx="1410752" cy="50489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02" name="矩形 101">
            <a:extLst>
              <a:ext uri="{FF2B5EF4-FFF2-40B4-BE49-F238E27FC236}">
                <a16:creationId xmlns:a16="http://schemas.microsoft.com/office/drawing/2014/main" id="{DEA1F46C-7047-A311-F2DC-AC6B1A05945D}"/>
              </a:ext>
            </a:extLst>
          </p:cNvPr>
          <p:cNvSpPr/>
          <p:nvPr/>
        </p:nvSpPr>
        <p:spPr>
          <a:xfrm>
            <a:off x="385122" y="1234291"/>
            <a:ext cx="1404345" cy="5048956"/>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tIns="72000" bIns="0" rtlCol="0" anchor="ctr"/>
          <a:lstStyle/>
          <a:p>
            <a:r>
              <a:rPr lang="zh-CN" altLang="en-US" sz="1600" dirty="0">
                <a:solidFill>
                  <a:prstClr val="black"/>
                </a:solidFill>
                <a:latin typeface="Arial"/>
                <a:ea typeface="微软雅黑"/>
              </a:rPr>
              <a:t>大模型存在事实性错误、知识盲区、常识偏差、生成内容不可靠、内容安全性等问题</a:t>
            </a:r>
            <a:endParaRPr lang="en-US" altLang="zh-CN" sz="1600" dirty="0">
              <a:solidFill>
                <a:prstClr val="black"/>
              </a:solidFill>
              <a:latin typeface="Arial"/>
              <a:ea typeface="微软雅黑"/>
            </a:endParaRPr>
          </a:p>
          <a:p>
            <a:endParaRPr lang="en-US" altLang="zh-CN" sz="1600" dirty="0">
              <a:solidFill>
                <a:prstClr val="black"/>
              </a:solidFill>
              <a:latin typeface="Arial"/>
              <a:ea typeface="微软雅黑"/>
            </a:endParaRPr>
          </a:p>
          <a:p>
            <a:r>
              <a:rPr lang="zh-CN" altLang="en-US" sz="1600" dirty="0">
                <a:solidFill>
                  <a:prstClr val="black"/>
                </a:solidFill>
                <a:latin typeface="Arial"/>
                <a:ea typeface="微软雅黑"/>
              </a:rPr>
              <a:t>大模型发展迅速，评测体系滞后，并且在应用上缺乏行业大模型评估标准</a:t>
            </a:r>
            <a:endParaRPr lang="en-US" altLang="zh-CN" sz="1600" dirty="0">
              <a:solidFill>
                <a:prstClr val="black"/>
              </a:solidFill>
              <a:latin typeface="Arial"/>
              <a:ea typeface="微软雅黑"/>
            </a:endParaRPr>
          </a:p>
        </p:txBody>
      </p:sp>
      <p:grpSp>
        <p:nvGrpSpPr>
          <p:cNvPr id="114" name="组合 113">
            <a:extLst>
              <a:ext uri="{FF2B5EF4-FFF2-40B4-BE49-F238E27FC236}">
                <a16:creationId xmlns:a16="http://schemas.microsoft.com/office/drawing/2014/main" id="{C693837B-74DB-669F-DA65-3C313A547950}"/>
              </a:ext>
            </a:extLst>
          </p:cNvPr>
          <p:cNvGrpSpPr/>
          <p:nvPr/>
        </p:nvGrpSpPr>
        <p:grpSpPr>
          <a:xfrm>
            <a:off x="3188403" y="5383110"/>
            <a:ext cx="638251" cy="506948"/>
            <a:chOff x="2938747" y="5865953"/>
            <a:chExt cx="638251" cy="506948"/>
          </a:xfrm>
        </p:grpSpPr>
        <p:sp>
          <p:nvSpPr>
            <p:cNvPr id="110" name="椭圆 109">
              <a:extLst>
                <a:ext uri="{FF2B5EF4-FFF2-40B4-BE49-F238E27FC236}">
                  <a16:creationId xmlns:a16="http://schemas.microsoft.com/office/drawing/2014/main" id="{F173E62E-44A7-20C5-FBBF-FF1698D940B1}"/>
                </a:ext>
              </a:extLst>
            </p:cNvPr>
            <p:cNvSpPr/>
            <p:nvPr/>
          </p:nvSpPr>
          <p:spPr>
            <a:xfrm>
              <a:off x="3004399" y="5865953"/>
              <a:ext cx="506948" cy="506948"/>
            </a:xfrm>
            <a:prstGeom prst="ellipse">
              <a:avLst/>
            </a:prstGeom>
            <a:solidFill>
              <a:srgbClr val="ECF3FC"/>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13" name="矩形 112">
              <a:extLst>
                <a:ext uri="{FF2B5EF4-FFF2-40B4-BE49-F238E27FC236}">
                  <a16:creationId xmlns:a16="http://schemas.microsoft.com/office/drawing/2014/main" id="{D0DB6287-79CC-A4D5-AB81-5A1A6CA5661F}"/>
                </a:ext>
              </a:extLst>
            </p:cNvPr>
            <p:cNvSpPr/>
            <p:nvPr/>
          </p:nvSpPr>
          <p:spPr>
            <a:xfrm>
              <a:off x="2938747" y="5942007"/>
              <a:ext cx="638251" cy="36407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Arial"/>
                  <a:ea typeface="微软雅黑"/>
                </a:rPr>
                <a:t>网络</a:t>
              </a:r>
            </a:p>
          </p:txBody>
        </p:sp>
      </p:grpSp>
      <p:grpSp>
        <p:nvGrpSpPr>
          <p:cNvPr id="115" name="组合 114">
            <a:extLst>
              <a:ext uri="{FF2B5EF4-FFF2-40B4-BE49-F238E27FC236}">
                <a16:creationId xmlns:a16="http://schemas.microsoft.com/office/drawing/2014/main" id="{424804F7-52E1-39A9-77E0-161048305C79}"/>
              </a:ext>
            </a:extLst>
          </p:cNvPr>
          <p:cNvGrpSpPr/>
          <p:nvPr/>
        </p:nvGrpSpPr>
        <p:grpSpPr>
          <a:xfrm>
            <a:off x="4424775" y="5403595"/>
            <a:ext cx="638251" cy="506948"/>
            <a:chOff x="2938747" y="5865953"/>
            <a:chExt cx="638251" cy="506948"/>
          </a:xfrm>
        </p:grpSpPr>
        <p:sp>
          <p:nvSpPr>
            <p:cNvPr id="116" name="椭圆 115">
              <a:extLst>
                <a:ext uri="{FF2B5EF4-FFF2-40B4-BE49-F238E27FC236}">
                  <a16:creationId xmlns:a16="http://schemas.microsoft.com/office/drawing/2014/main" id="{E8AC5DD7-3B86-2DDC-F300-3B00DCC98A72}"/>
                </a:ext>
              </a:extLst>
            </p:cNvPr>
            <p:cNvSpPr/>
            <p:nvPr/>
          </p:nvSpPr>
          <p:spPr>
            <a:xfrm>
              <a:off x="3004399" y="5865953"/>
              <a:ext cx="506948" cy="506948"/>
            </a:xfrm>
            <a:prstGeom prst="ellipse">
              <a:avLst/>
            </a:prstGeom>
            <a:solidFill>
              <a:srgbClr val="ECF3FC"/>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17" name="矩形 116">
              <a:extLst>
                <a:ext uri="{FF2B5EF4-FFF2-40B4-BE49-F238E27FC236}">
                  <a16:creationId xmlns:a16="http://schemas.microsoft.com/office/drawing/2014/main" id="{3E0EF4AC-31EE-8E44-B497-E27EA51B90D3}"/>
                </a:ext>
              </a:extLst>
            </p:cNvPr>
            <p:cNvSpPr/>
            <p:nvPr/>
          </p:nvSpPr>
          <p:spPr>
            <a:xfrm>
              <a:off x="2938747" y="5942007"/>
              <a:ext cx="638251" cy="36407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Arial"/>
                  <a:ea typeface="微软雅黑"/>
                </a:rPr>
                <a:t>设备</a:t>
              </a:r>
            </a:p>
          </p:txBody>
        </p:sp>
      </p:grpSp>
      <p:grpSp>
        <p:nvGrpSpPr>
          <p:cNvPr id="118" name="组合 117">
            <a:extLst>
              <a:ext uri="{FF2B5EF4-FFF2-40B4-BE49-F238E27FC236}">
                <a16:creationId xmlns:a16="http://schemas.microsoft.com/office/drawing/2014/main" id="{65C35B2A-95E3-0F6E-1D04-6B5A036EF72B}"/>
              </a:ext>
            </a:extLst>
          </p:cNvPr>
          <p:cNvGrpSpPr/>
          <p:nvPr/>
        </p:nvGrpSpPr>
        <p:grpSpPr>
          <a:xfrm>
            <a:off x="5686812" y="5403595"/>
            <a:ext cx="638251" cy="506948"/>
            <a:chOff x="2938747" y="5865953"/>
            <a:chExt cx="638251" cy="506948"/>
          </a:xfrm>
        </p:grpSpPr>
        <p:sp>
          <p:nvSpPr>
            <p:cNvPr id="119" name="椭圆 118">
              <a:extLst>
                <a:ext uri="{FF2B5EF4-FFF2-40B4-BE49-F238E27FC236}">
                  <a16:creationId xmlns:a16="http://schemas.microsoft.com/office/drawing/2014/main" id="{08EF3545-600D-4E11-774C-27FDFE1DE60B}"/>
                </a:ext>
              </a:extLst>
            </p:cNvPr>
            <p:cNvSpPr/>
            <p:nvPr/>
          </p:nvSpPr>
          <p:spPr>
            <a:xfrm>
              <a:off x="3004399" y="5865953"/>
              <a:ext cx="506948" cy="506948"/>
            </a:xfrm>
            <a:prstGeom prst="ellipse">
              <a:avLst/>
            </a:prstGeom>
            <a:solidFill>
              <a:srgbClr val="ECF3FC"/>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20" name="矩形 119">
              <a:extLst>
                <a:ext uri="{FF2B5EF4-FFF2-40B4-BE49-F238E27FC236}">
                  <a16:creationId xmlns:a16="http://schemas.microsoft.com/office/drawing/2014/main" id="{4578E5D1-32CC-8547-C720-97BB86F55C86}"/>
                </a:ext>
              </a:extLst>
            </p:cNvPr>
            <p:cNvSpPr/>
            <p:nvPr/>
          </p:nvSpPr>
          <p:spPr>
            <a:xfrm>
              <a:off x="2938747" y="5942007"/>
              <a:ext cx="638251" cy="36407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Arial"/>
                  <a:ea typeface="微软雅黑"/>
                </a:rPr>
                <a:t>客户</a:t>
              </a:r>
            </a:p>
          </p:txBody>
        </p:sp>
      </p:grpSp>
      <p:grpSp>
        <p:nvGrpSpPr>
          <p:cNvPr id="121" name="组合 120">
            <a:extLst>
              <a:ext uri="{FF2B5EF4-FFF2-40B4-BE49-F238E27FC236}">
                <a16:creationId xmlns:a16="http://schemas.microsoft.com/office/drawing/2014/main" id="{311DA29B-DC9E-7B93-C703-73B016FBAFCC}"/>
              </a:ext>
            </a:extLst>
          </p:cNvPr>
          <p:cNvGrpSpPr/>
          <p:nvPr/>
        </p:nvGrpSpPr>
        <p:grpSpPr>
          <a:xfrm>
            <a:off x="6942900" y="5383110"/>
            <a:ext cx="638251" cy="506948"/>
            <a:chOff x="2938747" y="5865953"/>
            <a:chExt cx="638251" cy="506948"/>
          </a:xfrm>
        </p:grpSpPr>
        <p:sp>
          <p:nvSpPr>
            <p:cNvPr id="122" name="椭圆 121">
              <a:extLst>
                <a:ext uri="{FF2B5EF4-FFF2-40B4-BE49-F238E27FC236}">
                  <a16:creationId xmlns:a16="http://schemas.microsoft.com/office/drawing/2014/main" id="{B4B79CF3-6698-5D60-E6F3-D98CE2EED8F6}"/>
                </a:ext>
              </a:extLst>
            </p:cNvPr>
            <p:cNvSpPr/>
            <p:nvPr/>
          </p:nvSpPr>
          <p:spPr>
            <a:xfrm>
              <a:off x="3004399" y="5865953"/>
              <a:ext cx="506948" cy="506948"/>
            </a:xfrm>
            <a:prstGeom prst="ellipse">
              <a:avLst/>
            </a:prstGeom>
            <a:solidFill>
              <a:srgbClr val="ECF3FC"/>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23" name="矩形 122">
              <a:extLst>
                <a:ext uri="{FF2B5EF4-FFF2-40B4-BE49-F238E27FC236}">
                  <a16:creationId xmlns:a16="http://schemas.microsoft.com/office/drawing/2014/main" id="{D7F60634-1415-6602-0DEA-58F89C235C35}"/>
                </a:ext>
              </a:extLst>
            </p:cNvPr>
            <p:cNvSpPr/>
            <p:nvPr/>
          </p:nvSpPr>
          <p:spPr>
            <a:xfrm>
              <a:off x="2938747" y="5942007"/>
              <a:ext cx="638251" cy="36407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Arial"/>
                  <a:ea typeface="微软雅黑"/>
                </a:rPr>
                <a:t>产品</a:t>
              </a:r>
            </a:p>
          </p:txBody>
        </p:sp>
      </p:grpSp>
      <p:grpSp>
        <p:nvGrpSpPr>
          <p:cNvPr id="124" name="组合 123">
            <a:extLst>
              <a:ext uri="{FF2B5EF4-FFF2-40B4-BE49-F238E27FC236}">
                <a16:creationId xmlns:a16="http://schemas.microsoft.com/office/drawing/2014/main" id="{D0DBD4E2-72FD-4440-BD9E-2EB62E77D351}"/>
              </a:ext>
            </a:extLst>
          </p:cNvPr>
          <p:cNvGrpSpPr/>
          <p:nvPr/>
        </p:nvGrpSpPr>
        <p:grpSpPr>
          <a:xfrm>
            <a:off x="9543958" y="5376898"/>
            <a:ext cx="638251" cy="506948"/>
            <a:chOff x="2938747" y="5865953"/>
            <a:chExt cx="638251" cy="506948"/>
          </a:xfrm>
        </p:grpSpPr>
        <p:sp>
          <p:nvSpPr>
            <p:cNvPr id="125" name="椭圆 124">
              <a:extLst>
                <a:ext uri="{FF2B5EF4-FFF2-40B4-BE49-F238E27FC236}">
                  <a16:creationId xmlns:a16="http://schemas.microsoft.com/office/drawing/2014/main" id="{63EECF4A-9467-B69F-A7A6-561FC68359D2}"/>
                </a:ext>
              </a:extLst>
            </p:cNvPr>
            <p:cNvSpPr/>
            <p:nvPr/>
          </p:nvSpPr>
          <p:spPr>
            <a:xfrm>
              <a:off x="3004399" y="5865953"/>
              <a:ext cx="506948" cy="506948"/>
            </a:xfrm>
            <a:prstGeom prst="ellipse">
              <a:avLst/>
            </a:prstGeom>
            <a:solidFill>
              <a:srgbClr val="ECF3FC"/>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26" name="矩形 125">
              <a:extLst>
                <a:ext uri="{FF2B5EF4-FFF2-40B4-BE49-F238E27FC236}">
                  <a16:creationId xmlns:a16="http://schemas.microsoft.com/office/drawing/2014/main" id="{BE2CA52E-7FAF-7A63-BF67-50B0F07D9F63}"/>
                </a:ext>
              </a:extLst>
            </p:cNvPr>
            <p:cNvSpPr/>
            <p:nvPr/>
          </p:nvSpPr>
          <p:spPr>
            <a:xfrm>
              <a:off x="2938747" y="5942007"/>
              <a:ext cx="638251" cy="36407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Arial"/>
                  <a:ea typeface="微软雅黑"/>
                </a:rPr>
                <a:t>运营</a:t>
              </a:r>
            </a:p>
          </p:txBody>
        </p:sp>
      </p:grpSp>
      <p:grpSp>
        <p:nvGrpSpPr>
          <p:cNvPr id="127" name="组合 126">
            <a:extLst>
              <a:ext uri="{FF2B5EF4-FFF2-40B4-BE49-F238E27FC236}">
                <a16:creationId xmlns:a16="http://schemas.microsoft.com/office/drawing/2014/main" id="{EBA399DC-8277-8599-F73F-15A305ECD913}"/>
              </a:ext>
            </a:extLst>
          </p:cNvPr>
          <p:cNvGrpSpPr/>
          <p:nvPr/>
        </p:nvGrpSpPr>
        <p:grpSpPr>
          <a:xfrm>
            <a:off x="8286380" y="5383110"/>
            <a:ext cx="638251" cy="506948"/>
            <a:chOff x="2938747" y="5865953"/>
            <a:chExt cx="638251" cy="506948"/>
          </a:xfrm>
        </p:grpSpPr>
        <p:sp>
          <p:nvSpPr>
            <p:cNvPr id="128" name="椭圆 127">
              <a:extLst>
                <a:ext uri="{FF2B5EF4-FFF2-40B4-BE49-F238E27FC236}">
                  <a16:creationId xmlns:a16="http://schemas.microsoft.com/office/drawing/2014/main" id="{DED89043-073A-74EF-AA20-8A10681A1B1B}"/>
                </a:ext>
              </a:extLst>
            </p:cNvPr>
            <p:cNvSpPr/>
            <p:nvPr/>
          </p:nvSpPr>
          <p:spPr>
            <a:xfrm>
              <a:off x="3004399" y="5865953"/>
              <a:ext cx="506948" cy="506948"/>
            </a:xfrm>
            <a:prstGeom prst="ellipse">
              <a:avLst/>
            </a:prstGeom>
            <a:solidFill>
              <a:srgbClr val="ECF3FC"/>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29" name="矩形 128">
              <a:extLst>
                <a:ext uri="{FF2B5EF4-FFF2-40B4-BE49-F238E27FC236}">
                  <a16:creationId xmlns:a16="http://schemas.microsoft.com/office/drawing/2014/main" id="{225D2EA3-D5C9-8165-3FBE-5506DBB93707}"/>
                </a:ext>
              </a:extLst>
            </p:cNvPr>
            <p:cNvSpPr/>
            <p:nvPr/>
          </p:nvSpPr>
          <p:spPr>
            <a:xfrm>
              <a:off x="2938747" y="5942007"/>
              <a:ext cx="638251" cy="36407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Arial"/>
                  <a:ea typeface="微软雅黑"/>
                </a:rPr>
                <a:t>服务</a:t>
              </a:r>
            </a:p>
          </p:txBody>
        </p:sp>
      </p:grpSp>
      <p:sp>
        <p:nvSpPr>
          <p:cNvPr id="130" name="矩形 129">
            <a:extLst>
              <a:ext uri="{FF2B5EF4-FFF2-40B4-BE49-F238E27FC236}">
                <a16:creationId xmlns:a16="http://schemas.microsoft.com/office/drawing/2014/main" id="{6828ED8D-0C33-E5A0-E734-DC4140BB106B}"/>
              </a:ext>
            </a:extLst>
          </p:cNvPr>
          <p:cNvSpPr/>
          <p:nvPr/>
        </p:nvSpPr>
        <p:spPr>
          <a:xfrm>
            <a:off x="2982404" y="5919169"/>
            <a:ext cx="7372422" cy="36407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Arial"/>
                <a:ea typeface="微软雅黑"/>
              </a:rPr>
              <a:t>移动 </a:t>
            </a:r>
            <a:r>
              <a:rPr lang="en-US" altLang="zh-CN" sz="1400" dirty="0">
                <a:solidFill>
                  <a:prstClr val="black"/>
                </a:solidFill>
                <a:latin typeface="Arial"/>
                <a:ea typeface="微软雅黑"/>
              </a:rPr>
              <a:t>| </a:t>
            </a:r>
            <a:r>
              <a:rPr lang="zh-CN" altLang="en-US" sz="1400" dirty="0">
                <a:solidFill>
                  <a:prstClr val="black"/>
                </a:solidFill>
                <a:latin typeface="Arial"/>
                <a:ea typeface="微软雅黑"/>
              </a:rPr>
              <a:t>电信 </a:t>
            </a:r>
            <a:r>
              <a:rPr lang="en-US" altLang="zh-CN" sz="1400" dirty="0">
                <a:solidFill>
                  <a:prstClr val="black"/>
                </a:solidFill>
                <a:latin typeface="Arial"/>
                <a:ea typeface="微软雅黑"/>
              </a:rPr>
              <a:t>| </a:t>
            </a:r>
            <a:r>
              <a:rPr lang="zh-CN" altLang="en-US" sz="1400" dirty="0">
                <a:solidFill>
                  <a:prstClr val="black"/>
                </a:solidFill>
                <a:latin typeface="Arial"/>
                <a:ea typeface="微软雅黑"/>
              </a:rPr>
              <a:t>联通 </a:t>
            </a:r>
            <a:r>
              <a:rPr lang="en-US" altLang="zh-CN" sz="1400" dirty="0">
                <a:solidFill>
                  <a:prstClr val="black"/>
                </a:solidFill>
                <a:latin typeface="Arial"/>
                <a:ea typeface="微软雅黑"/>
              </a:rPr>
              <a:t>| </a:t>
            </a:r>
            <a:r>
              <a:rPr lang="zh-CN" altLang="en-US" sz="1400" dirty="0">
                <a:solidFill>
                  <a:prstClr val="black"/>
                </a:solidFill>
                <a:latin typeface="Arial"/>
                <a:ea typeface="微软雅黑"/>
              </a:rPr>
              <a:t>广电 </a:t>
            </a:r>
            <a:r>
              <a:rPr lang="en-US" altLang="zh-CN" sz="1400" dirty="0">
                <a:solidFill>
                  <a:prstClr val="black"/>
                </a:solidFill>
                <a:latin typeface="Arial"/>
                <a:ea typeface="微软雅黑"/>
              </a:rPr>
              <a:t>| </a:t>
            </a:r>
            <a:r>
              <a:rPr lang="zh-CN" altLang="en-US" sz="1400" dirty="0">
                <a:solidFill>
                  <a:prstClr val="black"/>
                </a:solidFill>
                <a:latin typeface="Arial"/>
                <a:ea typeface="微软雅黑"/>
              </a:rPr>
              <a:t>政企</a:t>
            </a:r>
            <a:r>
              <a:rPr lang="en-US" altLang="zh-CN" sz="1400" dirty="0">
                <a:solidFill>
                  <a:prstClr val="black"/>
                </a:solidFill>
                <a:latin typeface="Arial"/>
                <a:ea typeface="微软雅黑"/>
              </a:rPr>
              <a:t> </a:t>
            </a:r>
            <a:endParaRPr lang="zh-CN" altLang="en-US" sz="1400" dirty="0">
              <a:solidFill>
                <a:prstClr val="black"/>
              </a:solidFill>
              <a:latin typeface="Arial"/>
              <a:ea typeface="微软雅黑"/>
            </a:endParaRPr>
          </a:p>
        </p:txBody>
      </p:sp>
      <p:sp>
        <p:nvSpPr>
          <p:cNvPr id="135" name="矩形: 圆角 134">
            <a:extLst>
              <a:ext uri="{FF2B5EF4-FFF2-40B4-BE49-F238E27FC236}">
                <a16:creationId xmlns:a16="http://schemas.microsoft.com/office/drawing/2014/main" id="{0566BD5F-D5DA-D08F-4CE6-8F6173B9E2D4}"/>
              </a:ext>
            </a:extLst>
          </p:cNvPr>
          <p:cNvSpPr/>
          <p:nvPr/>
        </p:nvSpPr>
        <p:spPr>
          <a:xfrm>
            <a:off x="2021981" y="3159669"/>
            <a:ext cx="8332844" cy="1902789"/>
          </a:xfrm>
          <a:prstGeom prst="roundRect">
            <a:avLst>
              <a:gd name="adj" fmla="val 4054"/>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36" name="矩形 135">
            <a:extLst>
              <a:ext uri="{FF2B5EF4-FFF2-40B4-BE49-F238E27FC236}">
                <a16:creationId xmlns:a16="http://schemas.microsoft.com/office/drawing/2014/main" id="{5DD1AEDD-AB92-ACA1-EBA7-F31F701D2AED}"/>
              </a:ext>
            </a:extLst>
          </p:cNvPr>
          <p:cNvSpPr/>
          <p:nvPr/>
        </p:nvSpPr>
        <p:spPr>
          <a:xfrm>
            <a:off x="2041554" y="3823028"/>
            <a:ext cx="870277" cy="6111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模型层</a:t>
            </a:r>
            <a:endParaRPr kumimoji="0" lang="zh-CN" altLang="en-US" sz="18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39" name="矩形 138">
            <a:extLst>
              <a:ext uri="{FF2B5EF4-FFF2-40B4-BE49-F238E27FC236}">
                <a16:creationId xmlns:a16="http://schemas.microsoft.com/office/drawing/2014/main" id="{63D8DA3E-2FFC-A446-7A98-10631A4E3E93}"/>
              </a:ext>
            </a:extLst>
          </p:cNvPr>
          <p:cNvSpPr/>
          <p:nvPr/>
        </p:nvSpPr>
        <p:spPr>
          <a:xfrm>
            <a:off x="2029929" y="1718693"/>
            <a:ext cx="896149" cy="6111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Arial"/>
                <a:ea typeface="微软雅黑"/>
              </a:rPr>
              <a:t>能力层</a:t>
            </a:r>
            <a:endParaRPr lang="en-US" altLang="zh-CN" dirty="0">
              <a:solidFill>
                <a:schemeClr val="tx1"/>
              </a:solidFill>
              <a:latin typeface="Arial"/>
              <a:ea typeface="微软雅黑"/>
            </a:endParaRPr>
          </a:p>
        </p:txBody>
      </p:sp>
      <p:sp>
        <p:nvSpPr>
          <p:cNvPr id="140" name="矩形: 圆角 139">
            <a:extLst>
              <a:ext uri="{FF2B5EF4-FFF2-40B4-BE49-F238E27FC236}">
                <a16:creationId xmlns:a16="http://schemas.microsoft.com/office/drawing/2014/main" id="{8E6F234B-2FD8-B98A-1B5E-59F6D0D96ABD}"/>
              </a:ext>
            </a:extLst>
          </p:cNvPr>
          <p:cNvSpPr/>
          <p:nvPr/>
        </p:nvSpPr>
        <p:spPr>
          <a:xfrm>
            <a:off x="2021981" y="1265715"/>
            <a:ext cx="8342584" cy="1643773"/>
          </a:xfrm>
          <a:prstGeom prst="roundRect">
            <a:avLst>
              <a:gd name="adj" fmla="val 5245"/>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42" name="组合 141">
            <a:extLst>
              <a:ext uri="{FF2B5EF4-FFF2-40B4-BE49-F238E27FC236}">
                <a16:creationId xmlns:a16="http://schemas.microsoft.com/office/drawing/2014/main" id="{7A8FC92B-4E7D-566F-26D9-5C1C8EAC6D2F}"/>
              </a:ext>
            </a:extLst>
          </p:cNvPr>
          <p:cNvGrpSpPr/>
          <p:nvPr/>
        </p:nvGrpSpPr>
        <p:grpSpPr>
          <a:xfrm>
            <a:off x="2964440" y="1396391"/>
            <a:ext cx="1607560" cy="1423764"/>
            <a:chOff x="2845782" y="1097125"/>
            <a:chExt cx="1607560" cy="1423764"/>
          </a:xfrm>
        </p:grpSpPr>
        <p:sp>
          <p:nvSpPr>
            <p:cNvPr id="39" name="矩形 38">
              <a:extLst>
                <a:ext uri="{FF2B5EF4-FFF2-40B4-BE49-F238E27FC236}">
                  <a16:creationId xmlns:a16="http://schemas.microsoft.com/office/drawing/2014/main" id="{185F7CC8-613D-AEEC-FD36-C44AF4C36C67}"/>
                </a:ext>
              </a:extLst>
            </p:cNvPr>
            <p:cNvSpPr/>
            <p:nvPr/>
          </p:nvSpPr>
          <p:spPr>
            <a:xfrm>
              <a:off x="2863746" y="1438487"/>
              <a:ext cx="1589596" cy="1082402"/>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tIns="72000" b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Arial"/>
                  <a:ea typeface="微软雅黑"/>
                  <a:cs typeface="+mn-cs"/>
                </a:rPr>
                <a:t>江西</a:t>
              </a:r>
              <a:r>
                <a:rPr lang="en-US" altLang="zh-CN" sz="1300" dirty="0">
                  <a:solidFill>
                    <a:prstClr val="black"/>
                  </a:solidFill>
                  <a:latin typeface="Arial"/>
                  <a:ea typeface="微软雅黑"/>
                </a:rPr>
                <a:t>·</a:t>
              </a:r>
              <a:r>
                <a:rPr kumimoji="0" lang="zh-CN" altLang="en-US" sz="1300" b="0" i="0" u="none" strike="noStrike" kern="1200" cap="none" spc="0" normalizeH="0" baseline="0" noProof="0" dirty="0">
                  <a:ln>
                    <a:noFill/>
                  </a:ln>
                  <a:solidFill>
                    <a:prstClr val="black"/>
                  </a:solidFill>
                  <a:effectLst/>
                  <a:uLnTx/>
                  <a:uFillTx/>
                  <a:latin typeface="Arial"/>
                  <a:ea typeface="微软雅黑"/>
                  <a:cs typeface="+mn-cs"/>
                </a:rPr>
                <a:t>用户意图识别</a:t>
              </a:r>
              <a:endParaRPr kumimoji="0" lang="en-US" altLang="zh-CN" sz="13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Arial"/>
                  <a:ea typeface="微软雅黑"/>
                  <a:cs typeface="+mn-cs"/>
                </a:rPr>
                <a:t>山东</a:t>
              </a:r>
              <a:r>
                <a:rPr lang="en-US" altLang="zh-CN" sz="1300" dirty="0">
                  <a:solidFill>
                    <a:prstClr val="black"/>
                  </a:solidFill>
                  <a:latin typeface="Arial"/>
                  <a:ea typeface="微软雅黑"/>
                </a:rPr>
                <a:t>·</a:t>
              </a:r>
              <a:r>
                <a:rPr kumimoji="0" lang="zh-CN" altLang="en-US" sz="1300" b="0" i="0" u="none" strike="noStrike" kern="1200" cap="none" spc="0" normalizeH="0" baseline="0" noProof="0" dirty="0">
                  <a:ln>
                    <a:noFill/>
                  </a:ln>
                  <a:solidFill>
                    <a:prstClr val="black"/>
                  </a:solidFill>
                  <a:effectLst/>
                  <a:uLnTx/>
                  <a:uFillTx/>
                  <a:latin typeface="Arial"/>
                  <a:ea typeface="微软雅黑"/>
                  <a:cs typeface="+mn-cs"/>
                </a:rPr>
                <a:t>宽带问题识别</a:t>
              </a:r>
              <a:endParaRPr kumimoji="0" lang="en-US" altLang="zh-CN" sz="13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prstClr val="black"/>
                  </a:solidFill>
                  <a:latin typeface="Arial"/>
                  <a:ea typeface="微软雅黑"/>
                </a:rPr>
                <a:t>云南</a:t>
              </a:r>
              <a:r>
                <a:rPr kumimoji="0" lang="en-US" altLang="zh-CN" sz="1300" b="0" i="0" u="none" strike="noStrike" kern="1200" cap="none" spc="0" normalizeH="0" baseline="0" noProof="0" dirty="0">
                  <a:ln>
                    <a:noFill/>
                  </a:ln>
                  <a:solidFill>
                    <a:prstClr val="black"/>
                  </a:solidFill>
                  <a:effectLst/>
                  <a:uLnTx/>
                  <a:uFillTx/>
                  <a:latin typeface="Arial"/>
                  <a:ea typeface="微软雅黑"/>
                  <a:cs typeface="+mn-cs"/>
                </a:rPr>
                <a:t>·</a:t>
              </a:r>
              <a:r>
                <a:rPr lang="zh-CN" altLang="en-US" sz="1300" dirty="0">
                  <a:solidFill>
                    <a:prstClr val="black"/>
                  </a:solidFill>
                  <a:latin typeface="Arial"/>
                  <a:ea typeface="微软雅黑"/>
                </a:rPr>
                <a:t>投诉工单</a:t>
              </a:r>
              <a:r>
                <a:rPr kumimoji="0" lang="zh-CN" altLang="en-US" sz="1300" b="0" i="0" u="none" strike="noStrike" kern="1200" cap="none" spc="0" normalizeH="0" baseline="0" noProof="0" dirty="0">
                  <a:ln>
                    <a:noFill/>
                  </a:ln>
                  <a:solidFill>
                    <a:prstClr val="black"/>
                  </a:solidFill>
                  <a:effectLst/>
                  <a:uLnTx/>
                  <a:uFillTx/>
                  <a:latin typeface="Arial"/>
                  <a:ea typeface="微软雅黑"/>
                  <a:cs typeface="+mn-cs"/>
                </a:rPr>
                <a:t>分类</a:t>
              </a:r>
              <a:endParaRPr kumimoji="0" lang="en-US" altLang="zh-CN" sz="1300" b="0" i="0" u="none" strike="noStrike" kern="1200" cap="none" spc="0" normalizeH="0" baseline="0" noProof="0" dirty="0">
                <a:ln>
                  <a:noFill/>
                </a:ln>
                <a:solidFill>
                  <a:prstClr val="black"/>
                </a:solidFill>
                <a:effectLst/>
                <a:uLnTx/>
                <a:uFillTx/>
                <a:latin typeface="Arial"/>
                <a:ea typeface="微软雅黑"/>
                <a:cs typeface="+mn-cs"/>
              </a:endParaRPr>
            </a:p>
            <a:p>
              <a:pPr algn="ctr">
                <a:defRPr/>
              </a:pPr>
              <a:r>
                <a:rPr kumimoji="0" lang="en-US" altLang="zh-CN" sz="1300" b="1" i="0" u="none" strike="noStrike" kern="1200" cap="none" spc="0" normalizeH="0" baseline="0" noProof="0" dirty="0">
                  <a:ln>
                    <a:noFill/>
                  </a:ln>
                  <a:solidFill>
                    <a:schemeClr val="accent4">
                      <a:lumMod val="75000"/>
                    </a:schemeClr>
                  </a:solidFill>
                  <a:effectLst/>
                  <a:uLnTx/>
                  <a:uFillTx/>
                  <a:ea typeface="微软雅黑"/>
                  <a:cs typeface="Arial" panose="020B0604020202020204" pitchFamily="34" charset="0"/>
                </a:rPr>
                <a:t>7+</a:t>
              </a:r>
            </a:p>
          </p:txBody>
        </p:sp>
        <p:sp>
          <p:nvSpPr>
            <p:cNvPr id="38" name="矩形 37">
              <a:extLst>
                <a:ext uri="{FF2B5EF4-FFF2-40B4-BE49-F238E27FC236}">
                  <a16:creationId xmlns:a16="http://schemas.microsoft.com/office/drawing/2014/main" id="{D7C2029B-E0F1-12A9-B8BD-16E6D1D61F84}"/>
                </a:ext>
              </a:extLst>
            </p:cNvPr>
            <p:cNvSpPr/>
            <p:nvPr/>
          </p:nvSpPr>
          <p:spPr>
            <a:xfrm>
              <a:off x="2845782" y="1135075"/>
              <a:ext cx="1607559" cy="29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lumMod val="75000"/>
                    </a:schemeClr>
                  </a:solidFill>
                  <a:effectLst/>
                  <a:uLnTx/>
                  <a:uFillTx/>
                  <a:latin typeface="Arial"/>
                  <a:ea typeface="微软雅黑"/>
                  <a:cs typeface="+mn-cs"/>
                </a:rPr>
                <a:t>文本分类能力</a:t>
              </a:r>
            </a:p>
          </p:txBody>
        </p:sp>
        <p:sp>
          <p:nvSpPr>
            <p:cNvPr id="141" name="矩形: 圆角 140">
              <a:extLst>
                <a:ext uri="{FF2B5EF4-FFF2-40B4-BE49-F238E27FC236}">
                  <a16:creationId xmlns:a16="http://schemas.microsoft.com/office/drawing/2014/main" id="{62AF3276-8DC5-7308-FABF-9FC4C3CDF207}"/>
                </a:ext>
              </a:extLst>
            </p:cNvPr>
            <p:cNvSpPr/>
            <p:nvPr/>
          </p:nvSpPr>
          <p:spPr>
            <a:xfrm>
              <a:off x="2845782" y="1097125"/>
              <a:ext cx="1607559" cy="1344862"/>
            </a:xfrm>
            <a:prstGeom prst="roundRect">
              <a:avLst>
                <a:gd name="adj" fmla="val 10481"/>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grpSp>
      <p:grpSp>
        <p:nvGrpSpPr>
          <p:cNvPr id="143" name="组合 142">
            <a:extLst>
              <a:ext uri="{FF2B5EF4-FFF2-40B4-BE49-F238E27FC236}">
                <a16:creationId xmlns:a16="http://schemas.microsoft.com/office/drawing/2014/main" id="{79F5F4A8-E06B-65FF-2682-8C3AC9F2A3C3}"/>
              </a:ext>
            </a:extLst>
          </p:cNvPr>
          <p:cNvGrpSpPr/>
          <p:nvPr/>
        </p:nvGrpSpPr>
        <p:grpSpPr>
          <a:xfrm>
            <a:off x="4713306" y="1384190"/>
            <a:ext cx="1896781" cy="1423764"/>
            <a:chOff x="2971950" y="1097125"/>
            <a:chExt cx="1896781" cy="1423764"/>
          </a:xfrm>
        </p:grpSpPr>
        <p:sp>
          <p:nvSpPr>
            <p:cNvPr id="144" name="矩形 143">
              <a:extLst>
                <a:ext uri="{FF2B5EF4-FFF2-40B4-BE49-F238E27FC236}">
                  <a16:creationId xmlns:a16="http://schemas.microsoft.com/office/drawing/2014/main" id="{E88167DE-2BBD-2BA8-4DA8-5D8DF372F8A9}"/>
                </a:ext>
              </a:extLst>
            </p:cNvPr>
            <p:cNvSpPr/>
            <p:nvPr/>
          </p:nvSpPr>
          <p:spPr>
            <a:xfrm>
              <a:off x="2971951" y="1438487"/>
              <a:ext cx="1896780" cy="1082402"/>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tIns="72000" bIns="180000" rtlCol="0" anchor="ctr"/>
            <a:lstStyle/>
            <a:p>
              <a:pPr algn="ctr"/>
              <a:r>
                <a:rPr lang="zh-CN" altLang="en-US" sz="1300" dirty="0">
                  <a:solidFill>
                    <a:prstClr val="black"/>
                  </a:solidFill>
                  <a:latin typeface="Arial"/>
                  <a:ea typeface="微软雅黑"/>
                </a:rPr>
                <a:t>合肥</a:t>
              </a:r>
              <a:r>
                <a:rPr lang="en-US" altLang="zh-CN" sz="1300" dirty="0">
                  <a:solidFill>
                    <a:prstClr val="black"/>
                  </a:solidFill>
                  <a:latin typeface="Arial"/>
                  <a:ea typeface="微软雅黑"/>
                </a:rPr>
                <a:t>·</a:t>
              </a:r>
              <a:r>
                <a:rPr lang="zh-CN" altLang="en-US" sz="1300" dirty="0">
                  <a:solidFill>
                    <a:prstClr val="black"/>
                  </a:solidFill>
                  <a:latin typeface="Arial"/>
                  <a:ea typeface="微软雅黑"/>
                </a:rPr>
                <a:t>企业地址分级抽取</a:t>
              </a:r>
              <a:endParaRPr lang="en-US" altLang="zh-CN" sz="1300" dirty="0">
                <a:solidFill>
                  <a:prstClr val="black"/>
                </a:solidFill>
                <a:latin typeface="Arial"/>
                <a:ea typeface="微软雅黑"/>
              </a:endParaRPr>
            </a:p>
            <a:p>
              <a:pPr algn="ctr"/>
              <a:r>
                <a:rPr lang="zh-CN" altLang="en-US" sz="1300" dirty="0">
                  <a:solidFill>
                    <a:prstClr val="black"/>
                  </a:solidFill>
                  <a:latin typeface="Arial"/>
                  <a:ea typeface="微软雅黑"/>
                </a:rPr>
                <a:t>武汉</a:t>
              </a:r>
              <a:r>
                <a:rPr lang="en-US" altLang="zh-CN" sz="1300" dirty="0">
                  <a:solidFill>
                    <a:prstClr val="black"/>
                  </a:solidFill>
                  <a:latin typeface="Arial"/>
                  <a:ea typeface="微软雅黑"/>
                </a:rPr>
                <a:t>·</a:t>
              </a:r>
              <a:r>
                <a:rPr lang="zh-CN" altLang="en-US" sz="1300" dirty="0">
                  <a:solidFill>
                    <a:prstClr val="black"/>
                  </a:solidFill>
                  <a:latin typeface="Arial"/>
                  <a:ea typeface="微软雅黑"/>
                </a:rPr>
                <a:t>天气预警信息提取</a:t>
              </a:r>
              <a:endParaRPr lang="en-US" altLang="zh-CN" sz="1300" dirty="0">
                <a:solidFill>
                  <a:prstClr val="black"/>
                </a:solidFill>
                <a:latin typeface="Arial"/>
                <a:ea typeface="微软雅黑"/>
              </a:endParaRPr>
            </a:p>
            <a:p>
              <a:pPr algn="ctr"/>
              <a:r>
                <a:rPr lang="zh-CN" altLang="en-US" sz="1300" dirty="0">
                  <a:solidFill>
                    <a:prstClr val="black"/>
                  </a:solidFill>
                  <a:latin typeface="Arial"/>
                  <a:ea typeface="微软雅黑"/>
                </a:rPr>
                <a:t>江西</a:t>
              </a:r>
              <a:r>
                <a:rPr lang="en-US" altLang="zh-CN" sz="1300" dirty="0">
                  <a:solidFill>
                    <a:prstClr val="black"/>
                  </a:solidFill>
                  <a:latin typeface="Arial"/>
                  <a:ea typeface="微软雅黑"/>
                </a:rPr>
                <a:t>·</a:t>
              </a:r>
              <a:r>
                <a:rPr lang="zh-CN" altLang="en-US" sz="1300" dirty="0">
                  <a:solidFill>
                    <a:prstClr val="black"/>
                  </a:solidFill>
                  <a:latin typeface="Arial"/>
                  <a:ea typeface="微软雅黑"/>
                </a:rPr>
                <a:t>套餐实体抽取</a:t>
              </a:r>
              <a:endParaRPr lang="en-US" altLang="zh-CN" sz="1300" dirty="0">
                <a:solidFill>
                  <a:prstClr val="black"/>
                </a:solidFill>
                <a:latin typeface="Arial"/>
                <a:ea typeface="微软雅黑"/>
              </a:endParaRPr>
            </a:p>
            <a:p>
              <a:pPr algn="ctr">
                <a:defRPr/>
              </a:pPr>
              <a:r>
                <a:rPr lang="en-US" altLang="zh-CN" sz="1300" b="1" dirty="0">
                  <a:solidFill>
                    <a:schemeClr val="accent4">
                      <a:lumMod val="75000"/>
                    </a:schemeClr>
                  </a:solidFill>
                  <a:ea typeface="微软雅黑"/>
                  <a:cs typeface="Arial" panose="020B0604020202020204" pitchFamily="34" charset="0"/>
                </a:rPr>
                <a:t>5</a:t>
              </a:r>
              <a:r>
                <a:rPr kumimoji="0" lang="en-US" altLang="zh-CN" sz="1300" b="1" i="0" u="none" strike="noStrike" kern="1200" cap="none" spc="0" normalizeH="0" baseline="0" noProof="0" dirty="0">
                  <a:ln>
                    <a:noFill/>
                  </a:ln>
                  <a:solidFill>
                    <a:schemeClr val="accent4">
                      <a:lumMod val="75000"/>
                    </a:schemeClr>
                  </a:solidFill>
                  <a:effectLst/>
                  <a:uLnTx/>
                  <a:uFillTx/>
                  <a:ea typeface="微软雅黑"/>
                  <a:cs typeface="Arial" panose="020B0604020202020204" pitchFamily="34" charset="0"/>
                </a:rPr>
                <a:t>+</a:t>
              </a:r>
            </a:p>
          </p:txBody>
        </p:sp>
        <p:sp>
          <p:nvSpPr>
            <p:cNvPr id="145" name="矩形 144">
              <a:extLst>
                <a:ext uri="{FF2B5EF4-FFF2-40B4-BE49-F238E27FC236}">
                  <a16:creationId xmlns:a16="http://schemas.microsoft.com/office/drawing/2014/main" id="{03A5339F-6183-5825-195E-1320E9850EE3}"/>
                </a:ext>
              </a:extLst>
            </p:cNvPr>
            <p:cNvSpPr/>
            <p:nvPr/>
          </p:nvSpPr>
          <p:spPr>
            <a:xfrm>
              <a:off x="2984704" y="1135075"/>
              <a:ext cx="1884025" cy="29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1">
                      <a:lumMod val="75000"/>
                    </a:schemeClr>
                  </a:solidFill>
                  <a:latin typeface="Arial"/>
                  <a:ea typeface="微软雅黑"/>
                </a:rPr>
                <a:t>信息抽取</a:t>
              </a:r>
              <a:r>
                <a:rPr kumimoji="0" lang="zh-CN" altLang="en-US" sz="1600" b="1" i="0" u="none" strike="noStrike" kern="1200" cap="none" spc="0" normalizeH="0" baseline="0" noProof="0" dirty="0">
                  <a:ln>
                    <a:noFill/>
                  </a:ln>
                  <a:solidFill>
                    <a:schemeClr val="accent1">
                      <a:lumMod val="75000"/>
                    </a:schemeClr>
                  </a:solidFill>
                  <a:effectLst/>
                  <a:uLnTx/>
                  <a:uFillTx/>
                  <a:latin typeface="Arial"/>
                  <a:ea typeface="微软雅黑"/>
                  <a:cs typeface="+mn-cs"/>
                </a:rPr>
                <a:t>能力</a:t>
              </a:r>
            </a:p>
          </p:txBody>
        </p:sp>
        <p:sp>
          <p:nvSpPr>
            <p:cNvPr id="146" name="矩形: 圆角 145">
              <a:extLst>
                <a:ext uri="{FF2B5EF4-FFF2-40B4-BE49-F238E27FC236}">
                  <a16:creationId xmlns:a16="http://schemas.microsoft.com/office/drawing/2014/main" id="{EE42A406-4B25-373F-6309-AB2D2139713C}"/>
                </a:ext>
              </a:extLst>
            </p:cNvPr>
            <p:cNvSpPr/>
            <p:nvPr/>
          </p:nvSpPr>
          <p:spPr>
            <a:xfrm>
              <a:off x="2971950" y="1097125"/>
              <a:ext cx="1896780" cy="1344862"/>
            </a:xfrm>
            <a:prstGeom prst="roundRect">
              <a:avLst>
                <a:gd name="adj" fmla="val 10481"/>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grpSp>
      <p:grpSp>
        <p:nvGrpSpPr>
          <p:cNvPr id="147" name="组合 146">
            <a:extLst>
              <a:ext uri="{FF2B5EF4-FFF2-40B4-BE49-F238E27FC236}">
                <a16:creationId xmlns:a16="http://schemas.microsoft.com/office/drawing/2014/main" id="{133B9F68-B667-D217-BBF4-DF1B7805052D}"/>
              </a:ext>
            </a:extLst>
          </p:cNvPr>
          <p:cNvGrpSpPr/>
          <p:nvPr/>
        </p:nvGrpSpPr>
        <p:grpSpPr>
          <a:xfrm>
            <a:off x="6721121" y="1387965"/>
            <a:ext cx="1735850" cy="1423764"/>
            <a:chOff x="2977544" y="1097125"/>
            <a:chExt cx="1735850" cy="1423764"/>
          </a:xfrm>
        </p:grpSpPr>
        <p:sp>
          <p:nvSpPr>
            <p:cNvPr id="148" name="矩形 147">
              <a:extLst>
                <a:ext uri="{FF2B5EF4-FFF2-40B4-BE49-F238E27FC236}">
                  <a16:creationId xmlns:a16="http://schemas.microsoft.com/office/drawing/2014/main" id="{3B55AEFC-B288-36FC-A1C6-488EBCEE707C}"/>
                </a:ext>
              </a:extLst>
            </p:cNvPr>
            <p:cNvSpPr/>
            <p:nvPr/>
          </p:nvSpPr>
          <p:spPr>
            <a:xfrm>
              <a:off x="2977547" y="1438487"/>
              <a:ext cx="1735846" cy="1082402"/>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tIns="72000" bIns="180000" rtlCol="0" anchor="ctr"/>
            <a:lstStyle/>
            <a:p>
              <a:pPr algn="ctr">
                <a:lnSpc>
                  <a:spcPct val="150000"/>
                </a:lnSpc>
              </a:pPr>
              <a:r>
                <a:rPr lang="zh-CN" altLang="en-US" sz="1300" dirty="0">
                  <a:solidFill>
                    <a:prstClr val="black"/>
                  </a:solidFill>
                  <a:latin typeface="Arial"/>
                  <a:ea typeface="微软雅黑"/>
                </a:rPr>
                <a:t>安徽</a:t>
              </a:r>
              <a:r>
                <a:rPr lang="en-US" altLang="zh-CN" sz="1300" dirty="0">
                  <a:solidFill>
                    <a:prstClr val="black"/>
                  </a:solidFill>
                  <a:latin typeface="Arial"/>
                  <a:ea typeface="微软雅黑"/>
                </a:rPr>
                <a:t>·</a:t>
              </a:r>
              <a:r>
                <a:rPr lang="zh-CN" altLang="en-US" sz="1300" dirty="0">
                  <a:solidFill>
                    <a:prstClr val="black"/>
                  </a:solidFill>
                  <a:latin typeface="Arial"/>
                  <a:ea typeface="微软雅黑"/>
                </a:rPr>
                <a:t>客支知识库检索</a:t>
              </a:r>
              <a:endParaRPr lang="en-US" altLang="zh-CN" sz="1300" dirty="0">
                <a:solidFill>
                  <a:prstClr val="black"/>
                </a:solidFill>
                <a:latin typeface="Arial"/>
                <a:ea typeface="微软雅黑"/>
              </a:endParaRPr>
            </a:p>
            <a:p>
              <a:pPr algn="ctr">
                <a:lnSpc>
                  <a:spcPct val="150000"/>
                </a:lnSpc>
              </a:pPr>
              <a:r>
                <a:rPr lang="zh-CN" altLang="en-US" sz="1300" dirty="0">
                  <a:solidFill>
                    <a:prstClr val="black"/>
                  </a:solidFill>
                  <a:latin typeface="Arial"/>
                  <a:ea typeface="微软雅黑"/>
                </a:rPr>
                <a:t>安徽</a:t>
              </a:r>
              <a:r>
                <a:rPr lang="en-US" altLang="zh-CN" sz="1300" dirty="0">
                  <a:solidFill>
                    <a:prstClr val="black"/>
                  </a:solidFill>
                  <a:latin typeface="Arial"/>
                  <a:ea typeface="微软雅黑"/>
                </a:rPr>
                <a:t>·</a:t>
              </a:r>
              <a:r>
                <a:rPr lang="zh-CN" altLang="en-US" sz="1300" dirty="0">
                  <a:solidFill>
                    <a:prstClr val="black"/>
                  </a:solidFill>
                  <a:latin typeface="Arial"/>
                  <a:ea typeface="微软雅黑"/>
                </a:rPr>
                <a:t>客支知识库问答</a:t>
              </a:r>
              <a:endParaRPr lang="en-US" altLang="zh-CN" sz="1300" dirty="0">
                <a:solidFill>
                  <a:prstClr val="black"/>
                </a:solidFill>
                <a:latin typeface="Arial"/>
                <a:ea typeface="微软雅黑"/>
              </a:endParaRPr>
            </a:p>
            <a:p>
              <a:pPr algn="ctr">
                <a:defRPr/>
              </a:pPr>
              <a:r>
                <a:rPr lang="en-US" altLang="zh-CN" sz="1300" b="1" dirty="0">
                  <a:solidFill>
                    <a:schemeClr val="accent4">
                      <a:lumMod val="75000"/>
                    </a:schemeClr>
                  </a:solidFill>
                  <a:ea typeface="微软雅黑"/>
                  <a:cs typeface="Arial" panose="020B0604020202020204" pitchFamily="34" charset="0"/>
                </a:rPr>
                <a:t>2</a:t>
              </a:r>
              <a:r>
                <a:rPr kumimoji="0" lang="en-US" altLang="zh-CN" sz="1300" b="1" i="0" u="none" strike="noStrike" kern="1200" cap="none" spc="0" normalizeH="0" baseline="0" noProof="0" dirty="0">
                  <a:ln>
                    <a:noFill/>
                  </a:ln>
                  <a:solidFill>
                    <a:schemeClr val="accent4">
                      <a:lumMod val="75000"/>
                    </a:schemeClr>
                  </a:solidFill>
                  <a:effectLst/>
                  <a:uLnTx/>
                  <a:uFillTx/>
                  <a:ea typeface="微软雅黑"/>
                  <a:cs typeface="Arial" panose="020B0604020202020204" pitchFamily="34" charset="0"/>
                </a:rPr>
                <a:t>+</a:t>
              </a:r>
            </a:p>
          </p:txBody>
        </p:sp>
        <p:sp>
          <p:nvSpPr>
            <p:cNvPr id="149" name="矩形 148">
              <a:extLst>
                <a:ext uri="{FF2B5EF4-FFF2-40B4-BE49-F238E27FC236}">
                  <a16:creationId xmlns:a16="http://schemas.microsoft.com/office/drawing/2014/main" id="{D8469A70-AB7A-D2C4-1E0B-02ABB2DD2C6A}"/>
                </a:ext>
              </a:extLst>
            </p:cNvPr>
            <p:cNvSpPr/>
            <p:nvPr/>
          </p:nvSpPr>
          <p:spPr>
            <a:xfrm>
              <a:off x="2977544" y="1135075"/>
              <a:ext cx="1732103" cy="29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lumMod val="75000"/>
                    </a:schemeClr>
                  </a:solidFill>
                  <a:effectLst/>
                  <a:uLnTx/>
                  <a:uFillTx/>
                  <a:latin typeface="Arial"/>
                  <a:ea typeface="微软雅黑"/>
                  <a:cs typeface="+mn-cs"/>
                </a:rPr>
                <a:t>阅读理解能力</a:t>
              </a:r>
            </a:p>
          </p:txBody>
        </p:sp>
        <p:sp>
          <p:nvSpPr>
            <p:cNvPr id="150" name="矩形: 圆角 149">
              <a:extLst>
                <a:ext uri="{FF2B5EF4-FFF2-40B4-BE49-F238E27FC236}">
                  <a16:creationId xmlns:a16="http://schemas.microsoft.com/office/drawing/2014/main" id="{48632C3C-3773-217B-0B8A-6340E2815DD9}"/>
                </a:ext>
              </a:extLst>
            </p:cNvPr>
            <p:cNvSpPr/>
            <p:nvPr/>
          </p:nvSpPr>
          <p:spPr>
            <a:xfrm>
              <a:off x="2977546" y="1097125"/>
              <a:ext cx="1735848" cy="1344862"/>
            </a:xfrm>
            <a:prstGeom prst="roundRect">
              <a:avLst>
                <a:gd name="adj" fmla="val 10481"/>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grpSp>
      <p:grpSp>
        <p:nvGrpSpPr>
          <p:cNvPr id="151" name="组合 150">
            <a:extLst>
              <a:ext uri="{FF2B5EF4-FFF2-40B4-BE49-F238E27FC236}">
                <a16:creationId xmlns:a16="http://schemas.microsoft.com/office/drawing/2014/main" id="{338C4DD9-0A69-4A85-6B06-072198D22FF9}"/>
              </a:ext>
            </a:extLst>
          </p:cNvPr>
          <p:cNvGrpSpPr/>
          <p:nvPr/>
        </p:nvGrpSpPr>
        <p:grpSpPr>
          <a:xfrm>
            <a:off x="8580508" y="1383643"/>
            <a:ext cx="1674273" cy="1423764"/>
            <a:chOff x="3039120" y="1097125"/>
            <a:chExt cx="1674273" cy="1423764"/>
          </a:xfrm>
        </p:grpSpPr>
        <p:sp>
          <p:nvSpPr>
            <p:cNvPr id="152" name="矩形 151">
              <a:extLst>
                <a:ext uri="{FF2B5EF4-FFF2-40B4-BE49-F238E27FC236}">
                  <a16:creationId xmlns:a16="http://schemas.microsoft.com/office/drawing/2014/main" id="{BAAEC46E-93AB-FA0B-ED9C-1C7DF6598AAB}"/>
                </a:ext>
              </a:extLst>
            </p:cNvPr>
            <p:cNvSpPr/>
            <p:nvPr/>
          </p:nvSpPr>
          <p:spPr>
            <a:xfrm>
              <a:off x="3039120" y="1438487"/>
              <a:ext cx="1674273" cy="1082402"/>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tIns="72000" bIns="180000" rtlCol="0" anchor="ctr"/>
            <a:lstStyle/>
            <a:p>
              <a:pPr algn="ctr"/>
              <a:r>
                <a:rPr lang="zh-CN" altLang="en-US" sz="1300" dirty="0">
                  <a:solidFill>
                    <a:prstClr val="black"/>
                  </a:solidFill>
                  <a:latin typeface="Arial"/>
                  <a:ea typeface="微软雅黑"/>
                </a:rPr>
                <a:t>要客知识图谱问答</a:t>
              </a:r>
              <a:endParaRPr lang="en-US" altLang="zh-CN" sz="1300" dirty="0">
                <a:solidFill>
                  <a:prstClr val="black"/>
                </a:solidFill>
                <a:latin typeface="Arial"/>
                <a:ea typeface="微软雅黑"/>
              </a:endParaRPr>
            </a:p>
            <a:p>
              <a:pPr algn="ctr"/>
              <a:r>
                <a:rPr lang="zh-CN" altLang="en-US" sz="1300" dirty="0">
                  <a:solidFill>
                    <a:prstClr val="black"/>
                  </a:solidFill>
                  <a:latin typeface="Arial"/>
                  <a:ea typeface="微软雅黑"/>
                </a:rPr>
                <a:t>农业病虫害图谱问答</a:t>
              </a:r>
              <a:endParaRPr lang="en-US" altLang="zh-CN" sz="1300" dirty="0">
                <a:solidFill>
                  <a:prstClr val="black"/>
                </a:solidFill>
                <a:latin typeface="Arial"/>
                <a:ea typeface="微软雅黑"/>
              </a:endParaRPr>
            </a:p>
            <a:p>
              <a:pPr algn="ctr"/>
              <a:r>
                <a:rPr lang="zh-CN" altLang="en-US" sz="1300" dirty="0">
                  <a:solidFill>
                    <a:prstClr val="black"/>
                  </a:solidFill>
                  <a:latin typeface="Arial"/>
                  <a:ea typeface="微软雅黑"/>
                </a:rPr>
                <a:t>运营商专业知识问答</a:t>
              </a:r>
              <a:endParaRPr lang="en-US" altLang="zh-CN" sz="1300" dirty="0">
                <a:solidFill>
                  <a:prstClr val="black"/>
                </a:solidFill>
                <a:latin typeface="Arial"/>
                <a:ea typeface="微软雅黑"/>
              </a:endParaRPr>
            </a:p>
            <a:p>
              <a:pPr algn="ctr">
                <a:defRPr/>
              </a:pPr>
              <a:r>
                <a:rPr kumimoji="0" lang="en-US" altLang="zh-CN" sz="1300" b="1" i="0" u="none" strike="noStrike" kern="1200" cap="none" spc="0" normalizeH="0" baseline="0" noProof="0" dirty="0">
                  <a:ln>
                    <a:noFill/>
                  </a:ln>
                  <a:solidFill>
                    <a:schemeClr val="accent4">
                      <a:lumMod val="75000"/>
                    </a:schemeClr>
                  </a:solidFill>
                  <a:effectLst/>
                  <a:uLnTx/>
                  <a:uFillTx/>
                  <a:ea typeface="微软雅黑"/>
                  <a:cs typeface="Arial" panose="020B0604020202020204" pitchFamily="34" charset="0"/>
                </a:rPr>
                <a:t>3+</a:t>
              </a:r>
            </a:p>
          </p:txBody>
        </p:sp>
        <p:sp>
          <p:nvSpPr>
            <p:cNvPr id="153" name="矩形 152">
              <a:extLst>
                <a:ext uri="{FF2B5EF4-FFF2-40B4-BE49-F238E27FC236}">
                  <a16:creationId xmlns:a16="http://schemas.microsoft.com/office/drawing/2014/main" id="{F81C6381-298E-4787-4B4C-7FB78B9FFD71}"/>
                </a:ext>
              </a:extLst>
            </p:cNvPr>
            <p:cNvSpPr/>
            <p:nvPr/>
          </p:nvSpPr>
          <p:spPr>
            <a:xfrm>
              <a:off x="3051878" y="1135075"/>
              <a:ext cx="1657769" cy="29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1">
                      <a:lumMod val="75000"/>
                    </a:schemeClr>
                  </a:solidFill>
                  <a:latin typeface="Arial"/>
                  <a:ea typeface="微软雅黑"/>
                </a:rPr>
                <a:t>知识问答</a:t>
              </a:r>
              <a:r>
                <a:rPr kumimoji="0" lang="zh-CN" altLang="en-US" sz="1600" b="1" i="0" u="none" strike="noStrike" kern="1200" cap="none" spc="0" normalizeH="0" baseline="0" noProof="0" dirty="0">
                  <a:ln>
                    <a:noFill/>
                  </a:ln>
                  <a:solidFill>
                    <a:schemeClr val="accent1">
                      <a:lumMod val="75000"/>
                    </a:schemeClr>
                  </a:solidFill>
                  <a:effectLst/>
                  <a:uLnTx/>
                  <a:uFillTx/>
                  <a:latin typeface="Arial"/>
                  <a:ea typeface="微软雅黑"/>
                  <a:cs typeface="+mn-cs"/>
                </a:rPr>
                <a:t>能力</a:t>
              </a:r>
            </a:p>
          </p:txBody>
        </p:sp>
        <p:sp>
          <p:nvSpPr>
            <p:cNvPr id="154" name="矩形: 圆角 153">
              <a:extLst>
                <a:ext uri="{FF2B5EF4-FFF2-40B4-BE49-F238E27FC236}">
                  <a16:creationId xmlns:a16="http://schemas.microsoft.com/office/drawing/2014/main" id="{69D95F78-1755-8E97-39D8-C783639BBC60}"/>
                </a:ext>
              </a:extLst>
            </p:cNvPr>
            <p:cNvSpPr/>
            <p:nvPr/>
          </p:nvSpPr>
          <p:spPr>
            <a:xfrm>
              <a:off x="3048133" y="1097125"/>
              <a:ext cx="1665260" cy="1344862"/>
            </a:xfrm>
            <a:prstGeom prst="roundRect">
              <a:avLst>
                <a:gd name="adj" fmla="val 10481"/>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grpSp>
      <p:grpSp>
        <p:nvGrpSpPr>
          <p:cNvPr id="174" name="组合 173">
            <a:extLst>
              <a:ext uri="{FF2B5EF4-FFF2-40B4-BE49-F238E27FC236}">
                <a16:creationId xmlns:a16="http://schemas.microsoft.com/office/drawing/2014/main" id="{6EA9122E-A418-674A-BC99-3D2A3531AB06}"/>
              </a:ext>
            </a:extLst>
          </p:cNvPr>
          <p:cNvGrpSpPr/>
          <p:nvPr/>
        </p:nvGrpSpPr>
        <p:grpSpPr>
          <a:xfrm>
            <a:off x="2968326" y="3305276"/>
            <a:ext cx="2551959" cy="1606978"/>
            <a:chOff x="3011357" y="3305276"/>
            <a:chExt cx="2551959" cy="1606978"/>
          </a:xfrm>
        </p:grpSpPr>
        <p:cxnSp>
          <p:nvCxnSpPr>
            <p:cNvPr id="7" name="直接连接符 6">
              <a:extLst>
                <a:ext uri="{FF2B5EF4-FFF2-40B4-BE49-F238E27FC236}">
                  <a16:creationId xmlns:a16="http://schemas.microsoft.com/office/drawing/2014/main" id="{6C7E2B90-6E06-4C6C-22EE-0A24B4E61F99}"/>
                </a:ext>
              </a:extLst>
            </p:cNvPr>
            <p:cNvCxnSpPr>
              <a:cxnSpLocks/>
            </p:cNvCxnSpPr>
            <p:nvPr/>
          </p:nvCxnSpPr>
          <p:spPr>
            <a:xfrm flipV="1">
              <a:off x="4203867" y="3648818"/>
              <a:ext cx="2" cy="126343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2FC8D8FF-246E-0B17-AF46-56C4CF318D62}"/>
                </a:ext>
              </a:extLst>
            </p:cNvPr>
            <p:cNvSpPr/>
            <p:nvPr/>
          </p:nvSpPr>
          <p:spPr>
            <a:xfrm>
              <a:off x="3077528" y="3658152"/>
              <a:ext cx="1154349" cy="1254102"/>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ts val="18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a:ea typeface="微软雅黑"/>
                  <a:cs typeface="+mn-cs"/>
                </a:rPr>
                <a:t>Llama</a:t>
              </a:r>
              <a:endParaRPr lang="en-US" altLang="zh-CN" sz="1400" dirty="0">
                <a:solidFill>
                  <a:prstClr val="black"/>
                </a:solidFill>
                <a:latin typeface="Arial"/>
                <a:ea typeface="微软雅黑"/>
              </a:endParaRPr>
            </a:p>
            <a:p>
              <a:pPr marL="0" marR="0" lvl="0" indent="0" defTabSz="914400" rtl="0" eaLnBrk="1" fontAlgn="auto" latinLnBrk="0" hangingPunct="1">
                <a:lnSpc>
                  <a:spcPts val="18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solidFill>
                  <a:effectLst/>
                  <a:uLnTx/>
                  <a:uFillTx/>
                  <a:latin typeface="Arial"/>
                  <a:ea typeface="微软雅黑"/>
                  <a:cs typeface="+mn-cs"/>
                </a:rPr>
                <a:t>Baichuan</a:t>
              </a:r>
              <a:endParaRPr lang="en-US" altLang="zh-CN" sz="1400" dirty="0">
                <a:solidFill>
                  <a:prstClr val="black"/>
                </a:solidFill>
                <a:latin typeface="Arial"/>
                <a:ea typeface="微软雅黑"/>
              </a:endParaRPr>
            </a:p>
            <a:p>
              <a:pPr marL="0" marR="0" lvl="0" indent="0" defTabSz="914400" rtl="0" eaLnBrk="1" fontAlgn="auto" latinLnBrk="0" hangingPunct="1">
                <a:lnSpc>
                  <a:spcPts val="18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solidFill>
                  <a:effectLst/>
                  <a:uLnTx/>
                  <a:uFillTx/>
                  <a:latin typeface="Arial"/>
                  <a:ea typeface="微软雅黑"/>
                  <a:cs typeface="+mn-cs"/>
                </a:rPr>
                <a:t>Chatglm</a:t>
              </a:r>
              <a:endParaRPr lang="en-US" altLang="zh-CN" sz="1400" dirty="0">
                <a:solidFill>
                  <a:prstClr val="black"/>
                </a:solidFill>
                <a:latin typeface="Arial"/>
                <a:ea typeface="微软雅黑"/>
              </a:endParaRPr>
            </a:p>
            <a:p>
              <a:pPr marL="0" marR="0" lvl="0" indent="0" defTabSz="914400" rtl="0" eaLnBrk="1" fontAlgn="auto" latinLnBrk="0" hangingPunct="1">
                <a:lnSpc>
                  <a:spcPts val="18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solidFill>
                  <a:effectLst/>
                  <a:uLnTx/>
                  <a:uFillTx/>
                  <a:latin typeface="Arial"/>
                  <a:ea typeface="微软雅黑"/>
                  <a:cs typeface="+mn-cs"/>
                </a:rPr>
                <a:t>Qwen</a:t>
              </a:r>
              <a:endParaRPr kumimoji="0" lang="en-US" altLang="zh-CN" sz="1400" b="0" i="0" u="none" strike="noStrike" kern="1200" cap="none" spc="0" normalizeH="0" baseline="0" noProof="0" dirty="0">
                <a:ln>
                  <a:noFill/>
                </a:ln>
                <a:solidFill>
                  <a:prstClr val="black"/>
                </a:solidFill>
                <a:effectLst/>
                <a:uLnTx/>
                <a:uFillTx/>
                <a:latin typeface="Arial"/>
                <a:ea typeface="微软雅黑"/>
                <a:cs typeface="+mn-cs"/>
              </a:endParaRPr>
            </a:p>
            <a:p>
              <a:pPr>
                <a:lnSpc>
                  <a:spcPts val="1800"/>
                </a:lnSpc>
                <a:defRPr/>
              </a:pPr>
              <a:r>
                <a:rPr lang="en-US" altLang="zh-CN" sz="1400" b="1" dirty="0">
                  <a:solidFill>
                    <a:schemeClr val="accent4">
                      <a:lumMod val="75000"/>
                    </a:schemeClr>
                  </a:solidFill>
                  <a:ea typeface="微软雅黑"/>
                  <a:cs typeface="Arial" panose="020B0604020202020204" pitchFamily="34" charset="0"/>
                </a:rPr>
                <a:t>20</a:t>
              </a:r>
              <a:r>
                <a:rPr kumimoji="0" lang="en-US" altLang="zh-CN" sz="1400" b="1" i="0" u="none" strike="noStrike" kern="1200" cap="none" spc="0" normalizeH="0" baseline="0" noProof="0" dirty="0">
                  <a:ln>
                    <a:noFill/>
                  </a:ln>
                  <a:solidFill>
                    <a:schemeClr val="accent4">
                      <a:lumMod val="75000"/>
                    </a:schemeClr>
                  </a:solidFill>
                  <a:effectLst/>
                  <a:uLnTx/>
                  <a:uFillTx/>
                  <a:ea typeface="微软雅黑"/>
                  <a:cs typeface="Arial" panose="020B0604020202020204" pitchFamily="34" charset="0"/>
                </a:rPr>
                <a:t>+</a:t>
              </a:r>
            </a:p>
          </p:txBody>
        </p:sp>
        <p:sp>
          <p:nvSpPr>
            <p:cNvPr id="80" name="矩形 79">
              <a:extLst>
                <a:ext uri="{FF2B5EF4-FFF2-40B4-BE49-F238E27FC236}">
                  <a16:creationId xmlns:a16="http://schemas.microsoft.com/office/drawing/2014/main" id="{B5230653-52E5-FD0C-637C-AB1A16CFACCC}"/>
                </a:ext>
              </a:extLst>
            </p:cNvPr>
            <p:cNvSpPr/>
            <p:nvPr/>
          </p:nvSpPr>
          <p:spPr>
            <a:xfrm>
              <a:off x="4263123" y="3690422"/>
              <a:ext cx="1300193" cy="995542"/>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50000"/>
                </a:lnSpc>
                <a:spcBef>
                  <a:spcPts val="0"/>
                </a:spcBef>
                <a:spcAft>
                  <a:spcPts val="0"/>
                </a:spcAft>
                <a:buClrTx/>
                <a:buSzTx/>
                <a:buFontTx/>
                <a:buNone/>
                <a:tabLst/>
                <a:defRPr/>
              </a:pPr>
              <a:r>
                <a:rPr lang="zh-CN" altLang="en-US" sz="1400" dirty="0">
                  <a:solidFill>
                    <a:prstClr val="black"/>
                  </a:solidFill>
                  <a:latin typeface="Arial"/>
                  <a:ea typeface="微软雅黑"/>
                </a:rPr>
                <a:t>选择题</a:t>
              </a:r>
              <a:endParaRPr lang="en-US" altLang="zh-CN" sz="1400" dirty="0">
                <a:solidFill>
                  <a:prstClr val="black"/>
                </a:solidFill>
                <a:latin typeface="Arial"/>
                <a:ea typeface="微软雅黑"/>
              </a:endParaRPr>
            </a:p>
            <a:p>
              <a:pPr marL="0" marR="0" lvl="0" indent="0" defTabSz="914400" rtl="0" eaLnBrk="1" fontAlgn="auto" latinLnBrk="0" hangingPunct="1">
                <a:lnSpc>
                  <a:spcPct val="150000"/>
                </a:lnSpc>
                <a:spcBef>
                  <a:spcPts val="0"/>
                </a:spcBef>
                <a:spcAft>
                  <a:spcPts val="0"/>
                </a:spcAft>
                <a:buClrTx/>
                <a:buSzTx/>
                <a:buFontTx/>
                <a:buNone/>
                <a:tabLst/>
                <a:defRPr/>
              </a:pPr>
              <a:r>
                <a:rPr lang="zh-CN" altLang="en-US" sz="1400" dirty="0">
                  <a:solidFill>
                    <a:prstClr val="black"/>
                  </a:solidFill>
                  <a:latin typeface="Arial"/>
                  <a:ea typeface="微软雅黑"/>
                </a:rPr>
                <a:t>困惑度 </a:t>
              </a:r>
              <a:endParaRPr lang="en-US" altLang="zh-CN" sz="1400" dirty="0">
                <a:solidFill>
                  <a:prstClr val="black"/>
                </a:solidFill>
                <a:latin typeface="Arial"/>
                <a:ea typeface="微软雅黑"/>
              </a:endParaRPr>
            </a:p>
            <a:p>
              <a:pPr marL="0" marR="0" lvl="0" indent="0" defTabSz="914400" rtl="0" eaLnBrk="1" fontAlgn="auto" latinLnBrk="0" hangingPunct="1">
                <a:lnSpc>
                  <a:spcPct val="150000"/>
                </a:lnSpc>
                <a:spcBef>
                  <a:spcPts val="0"/>
                </a:spcBef>
                <a:spcAft>
                  <a:spcPts val="0"/>
                </a:spcAft>
                <a:buClrTx/>
                <a:buSzTx/>
                <a:buFontTx/>
                <a:buNone/>
                <a:tabLst/>
                <a:defRPr/>
              </a:pPr>
              <a:r>
                <a:rPr lang="zh-CN" altLang="en-US" sz="1400" dirty="0">
                  <a:solidFill>
                    <a:prstClr val="black"/>
                  </a:solidFill>
                  <a:latin typeface="Arial"/>
                  <a:ea typeface="微软雅黑"/>
                </a:rPr>
                <a:t>参数高效微调</a:t>
              </a:r>
            </a:p>
          </p:txBody>
        </p:sp>
        <p:sp>
          <p:nvSpPr>
            <p:cNvPr id="155" name="矩形 154">
              <a:extLst>
                <a:ext uri="{FF2B5EF4-FFF2-40B4-BE49-F238E27FC236}">
                  <a16:creationId xmlns:a16="http://schemas.microsoft.com/office/drawing/2014/main" id="{9FFE3101-68CC-431E-35C2-2CC69691CC54}"/>
                </a:ext>
              </a:extLst>
            </p:cNvPr>
            <p:cNvSpPr/>
            <p:nvPr/>
          </p:nvSpPr>
          <p:spPr>
            <a:xfrm>
              <a:off x="3011357" y="3359448"/>
              <a:ext cx="1192510" cy="29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1">
                      <a:lumMod val="75000"/>
                    </a:schemeClr>
                  </a:solidFill>
                  <a:latin typeface="Arial"/>
                  <a:ea typeface="微软雅黑"/>
                </a:rPr>
                <a:t>大模型</a:t>
              </a:r>
              <a:endParaRPr kumimoji="0" lang="zh-CN" altLang="en-US" sz="1600" b="1" i="0" u="none" strike="noStrike" kern="1200" cap="none" spc="0" normalizeH="0" baseline="0" noProof="0" dirty="0">
                <a:ln>
                  <a:noFill/>
                </a:ln>
                <a:solidFill>
                  <a:schemeClr val="accent1">
                    <a:lumMod val="75000"/>
                  </a:schemeClr>
                </a:solidFill>
                <a:effectLst/>
                <a:uLnTx/>
                <a:uFillTx/>
                <a:latin typeface="Arial"/>
                <a:ea typeface="微软雅黑"/>
                <a:cs typeface="+mn-cs"/>
              </a:endParaRPr>
            </a:p>
          </p:txBody>
        </p:sp>
        <p:sp>
          <p:nvSpPr>
            <p:cNvPr id="156" name="矩形 155">
              <a:extLst>
                <a:ext uri="{FF2B5EF4-FFF2-40B4-BE49-F238E27FC236}">
                  <a16:creationId xmlns:a16="http://schemas.microsoft.com/office/drawing/2014/main" id="{11F75C60-C0A9-F0BA-F962-6AE9C9733FD5}"/>
                </a:ext>
              </a:extLst>
            </p:cNvPr>
            <p:cNvSpPr/>
            <p:nvPr/>
          </p:nvSpPr>
          <p:spPr>
            <a:xfrm>
              <a:off x="4203869" y="3353691"/>
              <a:ext cx="1359446" cy="29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1">
                      <a:lumMod val="75000"/>
                    </a:schemeClr>
                  </a:solidFill>
                  <a:latin typeface="Arial"/>
                  <a:ea typeface="微软雅黑"/>
                </a:rPr>
                <a:t>评测方法</a:t>
              </a:r>
              <a:endParaRPr kumimoji="0" lang="zh-CN" altLang="en-US" sz="1600" b="1" i="0" u="none" strike="noStrike" kern="1200" cap="none" spc="0" normalizeH="0" baseline="0" noProof="0" dirty="0">
                <a:ln>
                  <a:noFill/>
                </a:ln>
                <a:solidFill>
                  <a:schemeClr val="accent1">
                    <a:lumMod val="75000"/>
                  </a:schemeClr>
                </a:solidFill>
                <a:effectLst/>
                <a:uLnTx/>
                <a:uFillTx/>
                <a:latin typeface="Arial"/>
                <a:ea typeface="微软雅黑"/>
                <a:cs typeface="+mn-cs"/>
              </a:endParaRPr>
            </a:p>
          </p:txBody>
        </p:sp>
        <p:sp>
          <p:nvSpPr>
            <p:cNvPr id="161" name="矩形: 圆角 160">
              <a:extLst>
                <a:ext uri="{FF2B5EF4-FFF2-40B4-BE49-F238E27FC236}">
                  <a16:creationId xmlns:a16="http://schemas.microsoft.com/office/drawing/2014/main" id="{4F369388-910C-5AFA-7443-34975FC4C0CD}"/>
                </a:ext>
              </a:extLst>
            </p:cNvPr>
            <p:cNvSpPr/>
            <p:nvPr/>
          </p:nvSpPr>
          <p:spPr>
            <a:xfrm>
              <a:off x="3017142" y="3305276"/>
              <a:ext cx="2546173" cy="1606978"/>
            </a:xfrm>
            <a:prstGeom prst="roundRect">
              <a:avLst>
                <a:gd name="adj" fmla="val 10481"/>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grpSp>
      <p:grpSp>
        <p:nvGrpSpPr>
          <p:cNvPr id="173" name="组合 172">
            <a:extLst>
              <a:ext uri="{FF2B5EF4-FFF2-40B4-BE49-F238E27FC236}">
                <a16:creationId xmlns:a16="http://schemas.microsoft.com/office/drawing/2014/main" id="{15FB8739-A03E-D10D-F4FB-E4C5DD890DC8}"/>
              </a:ext>
            </a:extLst>
          </p:cNvPr>
          <p:cNvGrpSpPr/>
          <p:nvPr/>
        </p:nvGrpSpPr>
        <p:grpSpPr>
          <a:xfrm>
            <a:off x="5801965" y="3305276"/>
            <a:ext cx="4400601" cy="1606978"/>
            <a:chOff x="5888028" y="3305276"/>
            <a:chExt cx="4400601" cy="1606978"/>
          </a:xfrm>
        </p:grpSpPr>
        <p:cxnSp>
          <p:nvCxnSpPr>
            <p:cNvPr id="70" name="直接连接符 69">
              <a:extLst>
                <a:ext uri="{FF2B5EF4-FFF2-40B4-BE49-F238E27FC236}">
                  <a16:creationId xmlns:a16="http://schemas.microsoft.com/office/drawing/2014/main" id="{9DB28C1C-900B-1E74-AD45-F2773E44DBB1}"/>
                </a:ext>
              </a:extLst>
            </p:cNvPr>
            <p:cNvCxnSpPr>
              <a:cxnSpLocks/>
            </p:cNvCxnSpPr>
            <p:nvPr/>
          </p:nvCxnSpPr>
          <p:spPr>
            <a:xfrm flipV="1">
              <a:off x="7670926" y="3557128"/>
              <a:ext cx="0" cy="135512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5FBB43F0-0555-A810-5E38-979F9CB5F826}"/>
                </a:ext>
              </a:extLst>
            </p:cNvPr>
            <p:cNvSpPr/>
            <p:nvPr/>
          </p:nvSpPr>
          <p:spPr>
            <a:xfrm>
              <a:off x="5921260" y="3804503"/>
              <a:ext cx="1732244" cy="936409"/>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800"/>
                </a:lnSpc>
              </a:pPr>
              <a:r>
                <a:rPr lang="en-US" altLang="zh-CN" sz="1400" dirty="0">
                  <a:solidFill>
                    <a:prstClr val="black"/>
                  </a:solidFill>
                  <a:latin typeface="Arial"/>
                  <a:ea typeface="微软雅黑"/>
                </a:rPr>
                <a:t>Logistic Regression</a:t>
              </a:r>
            </a:p>
            <a:p>
              <a:pPr>
                <a:lnSpc>
                  <a:spcPts val="1800"/>
                </a:lnSpc>
              </a:pPr>
              <a:r>
                <a:rPr lang="en-US" altLang="zh-CN" sz="1400" dirty="0">
                  <a:solidFill>
                    <a:prstClr val="black"/>
                  </a:solidFill>
                  <a:latin typeface="Arial"/>
                  <a:ea typeface="微软雅黑"/>
                </a:rPr>
                <a:t>Naive Bayes</a:t>
              </a:r>
            </a:p>
            <a:p>
              <a:pPr>
                <a:lnSpc>
                  <a:spcPts val="1800"/>
                </a:lnSpc>
              </a:pPr>
              <a:r>
                <a:rPr lang="en-US" altLang="zh-CN" sz="1400" dirty="0">
                  <a:solidFill>
                    <a:prstClr val="black"/>
                  </a:solidFill>
                  <a:latin typeface="Arial"/>
                  <a:ea typeface="微软雅黑"/>
                </a:rPr>
                <a:t>Decision Tree</a:t>
              </a:r>
              <a:endParaRPr lang="zh-CN" altLang="en-US" sz="1400" dirty="0">
                <a:solidFill>
                  <a:prstClr val="black"/>
                </a:solidFill>
                <a:latin typeface="Arial"/>
                <a:ea typeface="微软雅黑"/>
              </a:endParaRPr>
            </a:p>
            <a:p>
              <a:pPr>
                <a:lnSpc>
                  <a:spcPts val="1800"/>
                </a:lnSpc>
              </a:pPr>
              <a:r>
                <a:rPr lang="en-US" altLang="zh-CN" sz="1400" dirty="0">
                  <a:solidFill>
                    <a:prstClr val="black"/>
                  </a:solidFill>
                  <a:latin typeface="Arial"/>
                  <a:ea typeface="微软雅黑"/>
                </a:rPr>
                <a:t>…</a:t>
              </a:r>
            </a:p>
          </p:txBody>
        </p:sp>
        <p:sp>
          <p:nvSpPr>
            <p:cNvPr id="76" name="矩形 75">
              <a:extLst>
                <a:ext uri="{FF2B5EF4-FFF2-40B4-BE49-F238E27FC236}">
                  <a16:creationId xmlns:a16="http://schemas.microsoft.com/office/drawing/2014/main" id="{FAC95467-1968-749C-5C7F-FBE1AF710E27}"/>
                </a:ext>
              </a:extLst>
            </p:cNvPr>
            <p:cNvSpPr/>
            <p:nvPr/>
          </p:nvSpPr>
          <p:spPr>
            <a:xfrm>
              <a:off x="7750560" y="3836941"/>
              <a:ext cx="1196290" cy="903972"/>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800"/>
                </a:lnSpc>
              </a:pPr>
              <a:r>
                <a:rPr lang="en-US" altLang="zh-CN" sz="1400" dirty="0" err="1">
                  <a:solidFill>
                    <a:prstClr val="black"/>
                  </a:solidFill>
                  <a:latin typeface="Arial"/>
                  <a:ea typeface="微软雅黑"/>
                </a:rPr>
                <a:t>TextRNN</a:t>
              </a:r>
              <a:endParaRPr lang="en-US" altLang="zh-CN" sz="1400" dirty="0">
                <a:solidFill>
                  <a:prstClr val="black"/>
                </a:solidFill>
                <a:latin typeface="Arial"/>
                <a:ea typeface="微软雅黑"/>
              </a:endParaRPr>
            </a:p>
            <a:p>
              <a:pPr>
                <a:lnSpc>
                  <a:spcPts val="1800"/>
                </a:lnSpc>
              </a:pPr>
              <a:r>
                <a:rPr lang="en-US" altLang="zh-CN" sz="1400" dirty="0" err="1">
                  <a:solidFill>
                    <a:prstClr val="black"/>
                  </a:solidFill>
                  <a:latin typeface="Arial"/>
                  <a:ea typeface="微软雅黑"/>
                </a:rPr>
                <a:t>TextCNN</a:t>
              </a:r>
              <a:endParaRPr lang="en-US" altLang="zh-CN" sz="1400" dirty="0">
                <a:solidFill>
                  <a:prstClr val="black"/>
                </a:solidFill>
                <a:latin typeface="Arial"/>
                <a:ea typeface="微软雅黑"/>
              </a:endParaRPr>
            </a:p>
            <a:p>
              <a:pPr>
                <a:lnSpc>
                  <a:spcPts val="1800"/>
                </a:lnSpc>
              </a:pPr>
              <a:r>
                <a:rPr lang="en-US" altLang="zh-CN" sz="1400" dirty="0" err="1">
                  <a:solidFill>
                    <a:prstClr val="black"/>
                  </a:solidFill>
                  <a:latin typeface="Arial"/>
                  <a:ea typeface="微软雅黑"/>
                </a:rPr>
                <a:t>FastText</a:t>
              </a:r>
              <a:endParaRPr lang="en-US" altLang="zh-CN" sz="1400" dirty="0">
                <a:solidFill>
                  <a:prstClr val="black"/>
                </a:solidFill>
                <a:latin typeface="Arial"/>
                <a:ea typeface="微软雅黑"/>
              </a:endParaRPr>
            </a:p>
            <a:p>
              <a:pPr>
                <a:lnSpc>
                  <a:spcPts val="1800"/>
                </a:lnSpc>
              </a:pPr>
              <a:r>
                <a:rPr lang="en-US" altLang="zh-CN" sz="1400" dirty="0">
                  <a:solidFill>
                    <a:prstClr val="black"/>
                  </a:solidFill>
                  <a:latin typeface="Arial"/>
                  <a:ea typeface="微软雅黑"/>
                </a:rPr>
                <a:t>…</a:t>
              </a:r>
            </a:p>
          </p:txBody>
        </p:sp>
        <p:sp>
          <p:nvSpPr>
            <p:cNvPr id="77" name="矩形 76">
              <a:extLst>
                <a:ext uri="{FF2B5EF4-FFF2-40B4-BE49-F238E27FC236}">
                  <a16:creationId xmlns:a16="http://schemas.microsoft.com/office/drawing/2014/main" id="{7E413FEE-05BD-753A-9A90-438FA43E0803}"/>
                </a:ext>
              </a:extLst>
            </p:cNvPr>
            <p:cNvSpPr/>
            <p:nvPr/>
          </p:nvSpPr>
          <p:spPr>
            <a:xfrm>
              <a:off x="9003961" y="3735798"/>
              <a:ext cx="1065196" cy="1127373"/>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800"/>
                </a:lnSpc>
              </a:pPr>
              <a:r>
                <a:rPr lang="en-US" altLang="zh-CN" sz="1400" dirty="0">
                  <a:solidFill>
                    <a:prstClr val="black"/>
                  </a:solidFill>
                  <a:latin typeface="Arial"/>
                  <a:ea typeface="微软雅黑"/>
                </a:rPr>
                <a:t>Ernie</a:t>
              </a:r>
            </a:p>
            <a:p>
              <a:pPr>
                <a:lnSpc>
                  <a:spcPts val="1800"/>
                </a:lnSpc>
              </a:pPr>
              <a:r>
                <a:rPr lang="en-US" altLang="zh-CN" sz="1400" dirty="0">
                  <a:solidFill>
                    <a:prstClr val="black"/>
                  </a:solidFill>
                  <a:latin typeface="Arial"/>
                  <a:ea typeface="微软雅黑"/>
                </a:rPr>
                <a:t>Bert</a:t>
              </a:r>
            </a:p>
            <a:p>
              <a:pPr>
                <a:lnSpc>
                  <a:spcPts val="1800"/>
                </a:lnSpc>
              </a:pPr>
              <a:r>
                <a:rPr lang="en-US" altLang="zh-CN" sz="1400" dirty="0">
                  <a:solidFill>
                    <a:prstClr val="black"/>
                  </a:solidFill>
                  <a:latin typeface="Arial"/>
                  <a:ea typeface="微软雅黑"/>
                </a:rPr>
                <a:t>Roberta</a:t>
              </a:r>
            </a:p>
            <a:p>
              <a:pPr>
                <a:lnSpc>
                  <a:spcPts val="1800"/>
                </a:lnSpc>
              </a:pPr>
              <a:r>
                <a:rPr lang="en-US" altLang="zh-CN" sz="1400" dirty="0">
                  <a:solidFill>
                    <a:prstClr val="black"/>
                  </a:solidFill>
                  <a:latin typeface="Arial"/>
                  <a:ea typeface="微软雅黑"/>
                </a:rPr>
                <a:t>…</a:t>
              </a:r>
            </a:p>
          </p:txBody>
        </p:sp>
        <p:sp>
          <p:nvSpPr>
            <p:cNvPr id="162" name="矩形: 圆角 161">
              <a:extLst>
                <a:ext uri="{FF2B5EF4-FFF2-40B4-BE49-F238E27FC236}">
                  <a16:creationId xmlns:a16="http://schemas.microsoft.com/office/drawing/2014/main" id="{AB2BAF2B-DDD9-FBD2-9F26-04E9FF13C81F}"/>
                </a:ext>
              </a:extLst>
            </p:cNvPr>
            <p:cNvSpPr/>
            <p:nvPr/>
          </p:nvSpPr>
          <p:spPr>
            <a:xfrm>
              <a:off x="5888032" y="3305276"/>
              <a:ext cx="4400597" cy="1606978"/>
            </a:xfrm>
            <a:prstGeom prst="roundRect">
              <a:avLst>
                <a:gd name="adj" fmla="val 10481"/>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64" name="矩形 163">
              <a:extLst>
                <a:ext uri="{FF2B5EF4-FFF2-40B4-BE49-F238E27FC236}">
                  <a16:creationId xmlns:a16="http://schemas.microsoft.com/office/drawing/2014/main" id="{4ED054AA-F2EB-5FA0-905D-C1E649A01569}"/>
                </a:ext>
              </a:extLst>
            </p:cNvPr>
            <p:cNvSpPr/>
            <p:nvPr/>
          </p:nvSpPr>
          <p:spPr>
            <a:xfrm>
              <a:off x="5888028" y="3351922"/>
              <a:ext cx="1799597" cy="29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lumMod val="75000"/>
                    </a:schemeClr>
                  </a:solidFill>
                  <a:effectLst/>
                  <a:uLnTx/>
                  <a:uFillTx/>
                  <a:latin typeface="Arial"/>
                  <a:ea typeface="微软雅黑"/>
                  <a:cs typeface="+mn-cs"/>
                </a:rPr>
                <a:t>机器学习</a:t>
              </a:r>
            </a:p>
          </p:txBody>
        </p:sp>
        <p:sp>
          <p:nvSpPr>
            <p:cNvPr id="165" name="矩形 164">
              <a:extLst>
                <a:ext uri="{FF2B5EF4-FFF2-40B4-BE49-F238E27FC236}">
                  <a16:creationId xmlns:a16="http://schemas.microsoft.com/office/drawing/2014/main" id="{B9FBC1B4-C6F0-3E55-7893-E358B508B295}"/>
                </a:ext>
              </a:extLst>
            </p:cNvPr>
            <p:cNvSpPr/>
            <p:nvPr/>
          </p:nvSpPr>
          <p:spPr>
            <a:xfrm>
              <a:off x="7670925" y="3338583"/>
              <a:ext cx="1243740" cy="29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1">
                      <a:lumMod val="75000"/>
                    </a:schemeClr>
                  </a:solidFill>
                  <a:latin typeface="Arial"/>
                  <a:ea typeface="微软雅黑"/>
                </a:rPr>
                <a:t>神经网络</a:t>
              </a:r>
              <a:endParaRPr kumimoji="0" lang="zh-CN" altLang="en-US" sz="1600" b="1" i="0" u="none" strike="noStrike" kern="1200" cap="none" spc="0" normalizeH="0" baseline="0" noProof="0" dirty="0">
                <a:ln>
                  <a:noFill/>
                </a:ln>
                <a:solidFill>
                  <a:schemeClr val="accent1">
                    <a:lumMod val="75000"/>
                  </a:schemeClr>
                </a:solidFill>
                <a:effectLst/>
                <a:uLnTx/>
                <a:uFillTx/>
                <a:latin typeface="Arial"/>
                <a:ea typeface="微软雅黑"/>
                <a:cs typeface="+mn-cs"/>
              </a:endParaRPr>
            </a:p>
          </p:txBody>
        </p:sp>
        <p:sp>
          <p:nvSpPr>
            <p:cNvPr id="166" name="矩形 165">
              <a:extLst>
                <a:ext uri="{FF2B5EF4-FFF2-40B4-BE49-F238E27FC236}">
                  <a16:creationId xmlns:a16="http://schemas.microsoft.com/office/drawing/2014/main" id="{D24CEC9B-50A5-DFA4-E695-9D035C283D6F}"/>
                </a:ext>
              </a:extLst>
            </p:cNvPr>
            <p:cNvSpPr/>
            <p:nvPr/>
          </p:nvSpPr>
          <p:spPr>
            <a:xfrm>
              <a:off x="8931363" y="3341164"/>
              <a:ext cx="1357266" cy="29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lumMod val="75000"/>
                    </a:schemeClr>
                  </a:solidFill>
                  <a:effectLst/>
                  <a:uLnTx/>
                  <a:uFillTx/>
                  <a:latin typeface="Arial"/>
                  <a:ea typeface="微软雅黑"/>
                  <a:cs typeface="+mn-cs"/>
                </a:rPr>
                <a:t>预训练微调</a:t>
              </a:r>
            </a:p>
          </p:txBody>
        </p:sp>
        <p:cxnSp>
          <p:nvCxnSpPr>
            <p:cNvPr id="167" name="直接连接符 166">
              <a:extLst>
                <a:ext uri="{FF2B5EF4-FFF2-40B4-BE49-F238E27FC236}">
                  <a16:creationId xmlns:a16="http://schemas.microsoft.com/office/drawing/2014/main" id="{16F1FFB6-DC55-7998-33A8-29E2D6927801}"/>
                </a:ext>
              </a:extLst>
            </p:cNvPr>
            <p:cNvCxnSpPr>
              <a:cxnSpLocks/>
            </p:cNvCxnSpPr>
            <p:nvPr/>
          </p:nvCxnSpPr>
          <p:spPr>
            <a:xfrm flipV="1">
              <a:off x="8931363" y="3557128"/>
              <a:ext cx="0" cy="135512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175" name="矩形 174">
            <a:extLst>
              <a:ext uri="{FF2B5EF4-FFF2-40B4-BE49-F238E27FC236}">
                <a16:creationId xmlns:a16="http://schemas.microsoft.com/office/drawing/2014/main" id="{BEF5C54D-ECBA-50A6-EB83-8B7DEB654C4B}"/>
              </a:ext>
            </a:extLst>
          </p:cNvPr>
          <p:cNvSpPr/>
          <p:nvPr/>
        </p:nvSpPr>
        <p:spPr>
          <a:xfrm>
            <a:off x="491039" y="1284989"/>
            <a:ext cx="1192510" cy="29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bg1"/>
                </a:solidFill>
                <a:effectLst/>
                <a:uLnTx/>
                <a:uFillTx/>
                <a:latin typeface="Arial"/>
                <a:ea typeface="微软雅黑"/>
                <a:cs typeface="+mn-cs"/>
              </a:rPr>
              <a:t>挑战</a:t>
            </a:r>
          </a:p>
        </p:txBody>
      </p:sp>
      <p:sp>
        <p:nvSpPr>
          <p:cNvPr id="176" name="矩形 175">
            <a:extLst>
              <a:ext uri="{FF2B5EF4-FFF2-40B4-BE49-F238E27FC236}">
                <a16:creationId xmlns:a16="http://schemas.microsoft.com/office/drawing/2014/main" id="{B3ECD037-3555-1637-0D2B-7DF8F0CAAB75}"/>
              </a:ext>
            </a:extLst>
          </p:cNvPr>
          <p:cNvSpPr/>
          <p:nvPr/>
        </p:nvSpPr>
        <p:spPr>
          <a:xfrm>
            <a:off x="10632225" y="1284989"/>
            <a:ext cx="1175505" cy="29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Arial"/>
                <a:ea typeface="微软雅黑"/>
              </a:rPr>
              <a:t>意义</a:t>
            </a:r>
            <a:endParaRPr kumimoji="0" lang="zh-CN" altLang="en-US" sz="1600" b="1" i="0" u="none" strike="noStrike" kern="1200" cap="none" spc="0" normalizeH="0" baseline="0" noProof="0" dirty="0">
              <a:ln>
                <a:noFill/>
              </a:ln>
              <a:solidFill>
                <a:schemeClr val="bg1"/>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200789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7431" y="0"/>
            <a:ext cx="2946784" cy="815788"/>
          </a:xfrm>
        </p:spPr>
        <p:txBody>
          <a:bodyPr>
            <a:normAutofit/>
          </a:bodyPr>
          <a:lstStyle/>
          <a:p>
            <a:r>
              <a:rPr lang="zh-CN" altLang="en-US" dirty="0">
                <a:latin typeface="微软雅黑" panose="020B0503020204020204" charset="-122"/>
                <a:ea typeface="微软雅黑" panose="020B0503020204020204" charset="-122"/>
              </a:rPr>
              <a:t>评估体系</a:t>
            </a:r>
          </a:p>
        </p:txBody>
      </p:sp>
      <p:sp>
        <p:nvSpPr>
          <p:cNvPr id="3" name="矩形 2">
            <a:extLst>
              <a:ext uri="{FF2B5EF4-FFF2-40B4-BE49-F238E27FC236}">
                <a16:creationId xmlns:a16="http://schemas.microsoft.com/office/drawing/2014/main" id="{2E5AC2E3-8B7E-B5DC-338F-FD824D27F715}"/>
              </a:ext>
            </a:extLst>
          </p:cNvPr>
          <p:cNvSpPr/>
          <p:nvPr/>
        </p:nvSpPr>
        <p:spPr>
          <a:xfrm>
            <a:off x="2671034" y="912958"/>
            <a:ext cx="8266838" cy="49077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50D62C47-E109-96B1-351C-98A032182D09}"/>
              </a:ext>
            </a:extLst>
          </p:cNvPr>
          <p:cNvSpPr/>
          <p:nvPr/>
        </p:nvSpPr>
        <p:spPr>
          <a:xfrm>
            <a:off x="400093" y="5003832"/>
            <a:ext cx="1743456" cy="6339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a:ea typeface="微软雅黑"/>
                <a:cs typeface="+mn-cs"/>
              </a:rPr>
              <a:t>30+</a:t>
            </a: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评测模型</a:t>
            </a:r>
          </a:p>
        </p:txBody>
      </p:sp>
      <p:sp>
        <p:nvSpPr>
          <p:cNvPr id="12" name="矩形 11">
            <a:extLst>
              <a:ext uri="{FF2B5EF4-FFF2-40B4-BE49-F238E27FC236}">
                <a16:creationId xmlns:a16="http://schemas.microsoft.com/office/drawing/2014/main" id="{909B1461-D854-F9D7-D6CB-15B620F954FF}"/>
              </a:ext>
            </a:extLst>
          </p:cNvPr>
          <p:cNvSpPr/>
          <p:nvPr/>
        </p:nvSpPr>
        <p:spPr>
          <a:xfrm>
            <a:off x="400093" y="6051067"/>
            <a:ext cx="1743456" cy="6339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a:ea typeface="微软雅黑"/>
                <a:cs typeface="+mn-cs"/>
              </a:rPr>
              <a:t>4</a:t>
            </a: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大能力维度</a:t>
            </a:r>
          </a:p>
        </p:txBody>
      </p:sp>
      <p:sp>
        <p:nvSpPr>
          <p:cNvPr id="16" name="矩形 15">
            <a:extLst>
              <a:ext uri="{FF2B5EF4-FFF2-40B4-BE49-F238E27FC236}">
                <a16:creationId xmlns:a16="http://schemas.microsoft.com/office/drawing/2014/main" id="{12CF8012-FD0F-FDC4-1888-D65CA40534B8}"/>
              </a:ext>
            </a:extLst>
          </p:cNvPr>
          <p:cNvSpPr/>
          <p:nvPr/>
        </p:nvSpPr>
        <p:spPr>
          <a:xfrm>
            <a:off x="400093" y="3884578"/>
            <a:ext cx="1743456" cy="6339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多种评测方法</a:t>
            </a:r>
          </a:p>
        </p:txBody>
      </p:sp>
      <p:sp>
        <p:nvSpPr>
          <p:cNvPr id="19" name="矩形 18">
            <a:extLst>
              <a:ext uri="{FF2B5EF4-FFF2-40B4-BE49-F238E27FC236}">
                <a16:creationId xmlns:a16="http://schemas.microsoft.com/office/drawing/2014/main" id="{B504ABB0-EE83-E834-0B30-309520660E54}"/>
              </a:ext>
            </a:extLst>
          </p:cNvPr>
          <p:cNvSpPr/>
          <p:nvPr/>
        </p:nvSpPr>
        <p:spPr>
          <a:xfrm>
            <a:off x="400093" y="2628677"/>
            <a:ext cx="1743456" cy="6339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对比传统效果</a:t>
            </a:r>
          </a:p>
        </p:txBody>
      </p:sp>
      <p:sp>
        <p:nvSpPr>
          <p:cNvPr id="23" name="矩形 22">
            <a:extLst>
              <a:ext uri="{FF2B5EF4-FFF2-40B4-BE49-F238E27FC236}">
                <a16:creationId xmlns:a16="http://schemas.microsoft.com/office/drawing/2014/main" id="{040BFD16-93F7-4925-F79C-D26A5F2C1762}"/>
              </a:ext>
            </a:extLst>
          </p:cNvPr>
          <p:cNvSpPr/>
          <p:nvPr/>
        </p:nvSpPr>
        <p:spPr>
          <a:xfrm>
            <a:off x="400093" y="1301058"/>
            <a:ext cx="1743456" cy="6339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a:ea typeface="微软雅黑"/>
                <a:cs typeface="+mn-cs"/>
              </a:rPr>
              <a:t>20+</a:t>
            </a: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行业场景</a:t>
            </a:r>
          </a:p>
        </p:txBody>
      </p:sp>
      <p:sp>
        <p:nvSpPr>
          <p:cNvPr id="28" name="矩形 27">
            <a:extLst>
              <a:ext uri="{FF2B5EF4-FFF2-40B4-BE49-F238E27FC236}">
                <a16:creationId xmlns:a16="http://schemas.microsoft.com/office/drawing/2014/main" id="{ABE7A4D0-6092-94B4-2409-65592867637D}"/>
              </a:ext>
            </a:extLst>
          </p:cNvPr>
          <p:cNvSpPr/>
          <p:nvPr/>
        </p:nvSpPr>
        <p:spPr>
          <a:xfrm>
            <a:off x="2844522" y="5093432"/>
            <a:ext cx="3886437" cy="63055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llama   </a:t>
            </a: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mpt</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   opt   falcon   baichuan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glm</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   </a:t>
            </a: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qwen</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   InternLM   Chinese-llama </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id="{D63DF6EE-E548-DCE8-056F-8E56C8C66557}"/>
              </a:ext>
            </a:extLst>
          </p:cNvPr>
          <p:cNvSpPr/>
          <p:nvPr/>
        </p:nvSpPr>
        <p:spPr>
          <a:xfrm>
            <a:off x="4090753" y="4864655"/>
            <a:ext cx="1389979" cy="2987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a:ea typeface="微软雅黑"/>
                <a:cs typeface="+mn-cs"/>
              </a:rPr>
              <a:t>base model</a:t>
            </a:r>
            <a:endParaRPr kumimoji="0" lang="zh-CN" altLang="en-US" sz="16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9" name="矩形 28">
            <a:extLst>
              <a:ext uri="{FF2B5EF4-FFF2-40B4-BE49-F238E27FC236}">
                <a16:creationId xmlns:a16="http://schemas.microsoft.com/office/drawing/2014/main" id="{ED08B3FD-47E3-B93B-99CB-41495D427376}"/>
              </a:ext>
            </a:extLst>
          </p:cNvPr>
          <p:cNvSpPr/>
          <p:nvPr/>
        </p:nvSpPr>
        <p:spPr>
          <a:xfrm>
            <a:off x="6820100" y="5087552"/>
            <a:ext cx="3967342" cy="63055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llama  </a:t>
            </a: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mpt</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   vicuna   baichuan   </a:t>
            </a: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bloomz</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chatglm  </a:t>
            </a: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qwen</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  InternLM  Chinese-Alpaca </a:t>
            </a:r>
          </a:p>
        </p:txBody>
      </p:sp>
      <p:sp>
        <p:nvSpPr>
          <p:cNvPr id="14" name="矩形 13">
            <a:extLst>
              <a:ext uri="{FF2B5EF4-FFF2-40B4-BE49-F238E27FC236}">
                <a16:creationId xmlns:a16="http://schemas.microsoft.com/office/drawing/2014/main" id="{5FD09556-64E3-A8FF-C199-5F65DF7D7A5B}"/>
              </a:ext>
            </a:extLst>
          </p:cNvPr>
          <p:cNvSpPr/>
          <p:nvPr/>
        </p:nvSpPr>
        <p:spPr>
          <a:xfrm>
            <a:off x="8107198" y="4884351"/>
            <a:ext cx="1389979" cy="2754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a:ea typeface="微软雅黑"/>
                <a:cs typeface="+mn-cs"/>
              </a:rPr>
              <a:t>chat model</a:t>
            </a:r>
            <a:endParaRPr kumimoji="0" lang="zh-CN" altLang="en-US" sz="16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4" name="矩形 33">
            <a:extLst>
              <a:ext uri="{FF2B5EF4-FFF2-40B4-BE49-F238E27FC236}">
                <a16:creationId xmlns:a16="http://schemas.microsoft.com/office/drawing/2014/main" id="{E8743B35-A485-ACBE-2FDD-EABF4B508479}"/>
              </a:ext>
            </a:extLst>
          </p:cNvPr>
          <p:cNvSpPr/>
          <p:nvPr/>
        </p:nvSpPr>
        <p:spPr>
          <a:xfrm>
            <a:off x="2854354" y="2661285"/>
            <a:ext cx="2474402" cy="1116281"/>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Logistic Regression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Support Vector Machine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Naive Bayes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Decision Tree</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0" name="矩形 19">
            <a:extLst>
              <a:ext uri="{FF2B5EF4-FFF2-40B4-BE49-F238E27FC236}">
                <a16:creationId xmlns:a16="http://schemas.microsoft.com/office/drawing/2014/main" id="{68B3FA74-BAFF-F426-ADF7-5BF253921638}"/>
              </a:ext>
            </a:extLst>
          </p:cNvPr>
          <p:cNvSpPr/>
          <p:nvPr/>
        </p:nvSpPr>
        <p:spPr>
          <a:xfrm>
            <a:off x="3478156" y="2419228"/>
            <a:ext cx="1202277" cy="291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Arial"/>
                <a:ea typeface="微软雅黑"/>
                <a:cs typeface="+mn-cs"/>
              </a:rPr>
              <a:t>机器学习</a:t>
            </a:r>
          </a:p>
        </p:txBody>
      </p:sp>
      <p:sp>
        <p:nvSpPr>
          <p:cNvPr id="36" name="矩形 35">
            <a:extLst>
              <a:ext uri="{FF2B5EF4-FFF2-40B4-BE49-F238E27FC236}">
                <a16:creationId xmlns:a16="http://schemas.microsoft.com/office/drawing/2014/main" id="{6A1058CF-12AB-049E-A7AF-9C81C8C97DB8}"/>
              </a:ext>
            </a:extLst>
          </p:cNvPr>
          <p:cNvSpPr/>
          <p:nvPr/>
        </p:nvSpPr>
        <p:spPr>
          <a:xfrm>
            <a:off x="6090833" y="2646481"/>
            <a:ext cx="1943260" cy="111628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TextRNN</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TextCNN</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FastText</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Tramsformer</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7" name="矩形 36">
            <a:extLst>
              <a:ext uri="{FF2B5EF4-FFF2-40B4-BE49-F238E27FC236}">
                <a16:creationId xmlns:a16="http://schemas.microsoft.com/office/drawing/2014/main" id="{1902BF09-69B3-EB4E-7368-7986CFC20A30}"/>
              </a:ext>
            </a:extLst>
          </p:cNvPr>
          <p:cNvSpPr/>
          <p:nvPr/>
        </p:nvSpPr>
        <p:spPr>
          <a:xfrm>
            <a:off x="8766661" y="2638422"/>
            <a:ext cx="1658944" cy="112737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Ernie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Bert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Roberta</a:t>
            </a:r>
          </a:p>
        </p:txBody>
      </p:sp>
      <p:sp>
        <p:nvSpPr>
          <p:cNvPr id="22" name="矩形 21">
            <a:extLst>
              <a:ext uri="{FF2B5EF4-FFF2-40B4-BE49-F238E27FC236}">
                <a16:creationId xmlns:a16="http://schemas.microsoft.com/office/drawing/2014/main" id="{1C575825-0C2F-34F1-BB48-00DEF6C4A8C4}"/>
              </a:ext>
            </a:extLst>
          </p:cNvPr>
          <p:cNvSpPr/>
          <p:nvPr/>
        </p:nvSpPr>
        <p:spPr>
          <a:xfrm>
            <a:off x="6443722" y="2418450"/>
            <a:ext cx="1202277" cy="291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Arial"/>
                <a:ea typeface="微软雅黑"/>
                <a:cs typeface="+mn-cs"/>
              </a:rPr>
              <a:t>神经网络</a:t>
            </a:r>
          </a:p>
        </p:txBody>
      </p:sp>
      <p:sp>
        <p:nvSpPr>
          <p:cNvPr id="24" name="矩形 23">
            <a:extLst>
              <a:ext uri="{FF2B5EF4-FFF2-40B4-BE49-F238E27FC236}">
                <a16:creationId xmlns:a16="http://schemas.microsoft.com/office/drawing/2014/main" id="{18020963-F997-2B8E-7E7E-C5ACF68F1AC1}"/>
              </a:ext>
            </a:extLst>
          </p:cNvPr>
          <p:cNvSpPr/>
          <p:nvPr/>
        </p:nvSpPr>
        <p:spPr>
          <a:xfrm>
            <a:off x="9004555" y="2406284"/>
            <a:ext cx="1200499" cy="291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Arial"/>
                <a:ea typeface="微软雅黑"/>
                <a:cs typeface="+mn-cs"/>
              </a:rPr>
              <a:t>预训练微调</a:t>
            </a:r>
          </a:p>
        </p:txBody>
      </p:sp>
      <p:grpSp>
        <p:nvGrpSpPr>
          <p:cNvPr id="42" name="组合 41">
            <a:extLst>
              <a:ext uri="{FF2B5EF4-FFF2-40B4-BE49-F238E27FC236}">
                <a16:creationId xmlns:a16="http://schemas.microsoft.com/office/drawing/2014/main" id="{8CA58992-C2C1-B7E8-0021-FAD7CE2BEFD3}"/>
              </a:ext>
            </a:extLst>
          </p:cNvPr>
          <p:cNvGrpSpPr/>
          <p:nvPr/>
        </p:nvGrpSpPr>
        <p:grpSpPr>
          <a:xfrm>
            <a:off x="2857197" y="1018225"/>
            <a:ext cx="2699102" cy="1201353"/>
            <a:chOff x="2651393" y="1168627"/>
            <a:chExt cx="2699102" cy="1201353"/>
          </a:xfrm>
        </p:grpSpPr>
        <p:sp>
          <p:nvSpPr>
            <p:cNvPr id="39" name="矩形 38">
              <a:extLst>
                <a:ext uri="{FF2B5EF4-FFF2-40B4-BE49-F238E27FC236}">
                  <a16:creationId xmlns:a16="http://schemas.microsoft.com/office/drawing/2014/main" id="{185F7CC8-613D-AEEC-FD36-C44AF4C36C67}"/>
                </a:ext>
              </a:extLst>
            </p:cNvPr>
            <p:cNvSpPr/>
            <p:nvPr/>
          </p:nvSpPr>
          <p:spPr>
            <a:xfrm>
              <a:off x="2651393" y="1380389"/>
              <a:ext cx="2699102" cy="989591"/>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江西电信用户意图识别</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山东移动综调宽带问题识别</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安徽政务系统群众问题分类</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8" name="矩形 37">
              <a:extLst>
                <a:ext uri="{FF2B5EF4-FFF2-40B4-BE49-F238E27FC236}">
                  <a16:creationId xmlns:a16="http://schemas.microsoft.com/office/drawing/2014/main" id="{D7C2029B-E0F1-12A9-B8BD-16E6D1D61F84}"/>
                </a:ext>
              </a:extLst>
            </p:cNvPr>
            <p:cNvSpPr/>
            <p:nvPr/>
          </p:nvSpPr>
          <p:spPr>
            <a:xfrm>
              <a:off x="3178908" y="1168627"/>
              <a:ext cx="1655061" cy="2987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Arial"/>
                  <a:ea typeface="微软雅黑"/>
                  <a:cs typeface="+mn-cs"/>
                </a:rPr>
                <a:t>文本分类场景</a:t>
              </a:r>
            </a:p>
          </p:txBody>
        </p:sp>
      </p:grpSp>
      <p:grpSp>
        <p:nvGrpSpPr>
          <p:cNvPr id="43" name="组合 42">
            <a:extLst>
              <a:ext uri="{FF2B5EF4-FFF2-40B4-BE49-F238E27FC236}">
                <a16:creationId xmlns:a16="http://schemas.microsoft.com/office/drawing/2014/main" id="{38498DA2-E978-BD96-B959-46EB8D8BBFBD}"/>
              </a:ext>
            </a:extLst>
          </p:cNvPr>
          <p:cNvGrpSpPr/>
          <p:nvPr/>
        </p:nvGrpSpPr>
        <p:grpSpPr>
          <a:xfrm>
            <a:off x="5634365" y="1010636"/>
            <a:ext cx="2868509" cy="1204324"/>
            <a:chOff x="2651392" y="1165656"/>
            <a:chExt cx="2868509" cy="1204324"/>
          </a:xfrm>
        </p:grpSpPr>
        <p:sp>
          <p:nvSpPr>
            <p:cNvPr id="44" name="矩形 43">
              <a:extLst>
                <a:ext uri="{FF2B5EF4-FFF2-40B4-BE49-F238E27FC236}">
                  <a16:creationId xmlns:a16="http://schemas.microsoft.com/office/drawing/2014/main" id="{94C9A329-05D5-0066-AE64-661626285A31}"/>
                </a:ext>
              </a:extLst>
            </p:cNvPr>
            <p:cNvSpPr/>
            <p:nvPr/>
          </p:nvSpPr>
          <p:spPr>
            <a:xfrm>
              <a:off x="2651392" y="1380389"/>
              <a:ext cx="2868509" cy="989591"/>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合肥企业地址分级抽取</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武汉天气预警信息提取</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江西电信套餐实体、属性抽取</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5" name="矩形 44">
              <a:extLst>
                <a:ext uri="{FF2B5EF4-FFF2-40B4-BE49-F238E27FC236}">
                  <a16:creationId xmlns:a16="http://schemas.microsoft.com/office/drawing/2014/main" id="{F7943227-8423-D7D9-46CB-55AA36B0557C}"/>
                </a:ext>
              </a:extLst>
            </p:cNvPr>
            <p:cNvSpPr/>
            <p:nvPr/>
          </p:nvSpPr>
          <p:spPr>
            <a:xfrm>
              <a:off x="3258115" y="1165656"/>
              <a:ext cx="1655061" cy="2987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Arial"/>
                  <a:ea typeface="微软雅黑"/>
                  <a:cs typeface="+mn-cs"/>
                </a:rPr>
                <a:t>信息抽取</a:t>
              </a:r>
              <a:r>
                <a:rPr lang="zh-CN" altLang="en-US" sz="1600" dirty="0">
                  <a:solidFill>
                    <a:prstClr val="white"/>
                  </a:solidFill>
                  <a:latin typeface="Arial"/>
                  <a:ea typeface="微软雅黑"/>
                </a:rPr>
                <a:t>场景</a:t>
              </a:r>
              <a:endParaRPr kumimoji="0" lang="zh-CN" altLang="en-US" sz="16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7" name="矩形 46">
            <a:extLst>
              <a:ext uri="{FF2B5EF4-FFF2-40B4-BE49-F238E27FC236}">
                <a16:creationId xmlns:a16="http://schemas.microsoft.com/office/drawing/2014/main" id="{88990FE7-C97E-7974-3B79-354BE473799A}"/>
              </a:ext>
            </a:extLst>
          </p:cNvPr>
          <p:cNvSpPr/>
          <p:nvPr/>
        </p:nvSpPr>
        <p:spPr>
          <a:xfrm>
            <a:off x="2854065" y="4196808"/>
            <a:ext cx="4948940" cy="45958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model.generate</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a:t>
            </a: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model.logits</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embedding match</a:t>
            </a:r>
          </a:p>
        </p:txBody>
      </p:sp>
      <p:sp>
        <p:nvSpPr>
          <p:cNvPr id="48" name="矩形 47">
            <a:extLst>
              <a:ext uri="{FF2B5EF4-FFF2-40B4-BE49-F238E27FC236}">
                <a16:creationId xmlns:a16="http://schemas.microsoft.com/office/drawing/2014/main" id="{E9C5B6B7-C3F8-BFDC-ED90-40298486B88E}"/>
              </a:ext>
            </a:extLst>
          </p:cNvPr>
          <p:cNvSpPr/>
          <p:nvPr/>
        </p:nvSpPr>
        <p:spPr>
          <a:xfrm>
            <a:off x="7944801" y="4198052"/>
            <a:ext cx="2868509" cy="457099"/>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Lora</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a:t>
            </a:r>
            <a:r>
              <a:rPr kumimoji="0" lang="en-US" altLang="zh-CN" sz="1600" b="0" i="0" u="none" strike="noStrike" kern="1200" cap="none" spc="0" normalizeH="0" baseline="0" noProof="0" dirty="0" err="1">
                <a:ln>
                  <a:noFill/>
                </a:ln>
                <a:solidFill>
                  <a:prstClr val="black"/>
                </a:solidFill>
                <a:effectLst/>
                <a:uLnTx/>
                <a:uFillTx/>
                <a:latin typeface="Arial"/>
                <a:ea typeface="微软雅黑"/>
                <a:cs typeface="+mn-cs"/>
              </a:rPr>
              <a:t>LongLora</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P-tuning</a:t>
            </a:r>
          </a:p>
        </p:txBody>
      </p:sp>
      <p:grpSp>
        <p:nvGrpSpPr>
          <p:cNvPr id="50" name="组合 49">
            <a:extLst>
              <a:ext uri="{FF2B5EF4-FFF2-40B4-BE49-F238E27FC236}">
                <a16:creationId xmlns:a16="http://schemas.microsoft.com/office/drawing/2014/main" id="{4F85C0D7-A089-4201-BED7-193BD051E79E}"/>
              </a:ext>
            </a:extLst>
          </p:cNvPr>
          <p:cNvGrpSpPr/>
          <p:nvPr/>
        </p:nvGrpSpPr>
        <p:grpSpPr>
          <a:xfrm>
            <a:off x="2671034" y="6051067"/>
            <a:ext cx="8266838" cy="677372"/>
            <a:chOff x="2671034" y="5933772"/>
            <a:chExt cx="8266838" cy="677372"/>
          </a:xfrm>
        </p:grpSpPr>
        <p:sp>
          <p:nvSpPr>
            <p:cNvPr id="6" name="矩形 5">
              <a:extLst>
                <a:ext uri="{FF2B5EF4-FFF2-40B4-BE49-F238E27FC236}">
                  <a16:creationId xmlns:a16="http://schemas.microsoft.com/office/drawing/2014/main" id="{9ACB7F84-F092-CF61-57EC-041FDC3A3A91}"/>
                </a:ext>
              </a:extLst>
            </p:cNvPr>
            <p:cNvSpPr/>
            <p:nvPr/>
          </p:nvSpPr>
          <p:spPr>
            <a:xfrm>
              <a:off x="2851998" y="6032984"/>
              <a:ext cx="1573835" cy="4844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文本分类能力</a:t>
              </a:r>
            </a:p>
          </p:txBody>
        </p:sp>
        <p:sp>
          <p:nvSpPr>
            <p:cNvPr id="8" name="矩形 7">
              <a:extLst>
                <a:ext uri="{FF2B5EF4-FFF2-40B4-BE49-F238E27FC236}">
                  <a16:creationId xmlns:a16="http://schemas.microsoft.com/office/drawing/2014/main" id="{36679A81-F971-F11D-606E-45BC8876650F}"/>
                </a:ext>
              </a:extLst>
            </p:cNvPr>
            <p:cNvSpPr/>
            <p:nvPr/>
          </p:nvSpPr>
          <p:spPr>
            <a:xfrm>
              <a:off x="4953028" y="6034740"/>
              <a:ext cx="1573835" cy="4844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信息抽取能力</a:t>
              </a:r>
            </a:p>
          </p:txBody>
        </p:sp>
        <p:sp>
          <p:nvSpPr>
            <p:cNvPr id="9" name="矩形 8">
              <a:extLst>
                <a:ext uri="{FF2B5EF4-FFF2-40B4-BE49-F238E27FC236}">
                  <a16:creationId xmlns:a16="http://schemas.microsoft.com/office/drawing/2014/main" id="{682AB5A1-FE6A-09F4-03CD-4C941B7ACFB6}"/>
                </a:ext>
              </a:extLst>
            </p:cNvPr>
            <p:cNvSpPr/>
            <p:nvPr/>
          </p:nvSpPr>
          <p:spPr>
            <a:xfrm>
              <a:off x="7054058" y="6034293"/>
              <a:ext cx="1573835" cy="484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阅读理解能力</a:t>
              </a:r>
            </a:p>
          </p:txBody>
        </p:sp>
        <p:sp>
          <p:nvSpPr>
            <p:cNvPr id="10" name="矩形 9">
              <a:extLst>
                <a:ext uri="{FF2B5EF4-FFF2-40B4-BE49-F238E27FC236}">
                  <a16:creationId xmlns:a16="http://schemas.microsoft.com/office/drawing/2014/main" id="{A63D596E-6F3E-67FC-C682-82E03D5F5AFB}"/>
                </a:ext>
              </a:extLst>
            </p:cNvPr>
            <p:cNvSpPr/>
            <p:nvPr/>
          </p:nvSpPr>
          <p:spPr>
            <a:xfrm>
              <a:off x="9155088" y="6034293"/>
              <a:ext cx="1573835" cy="484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知识问答能力</a:t>
              </a:r>
            </a:p>
          </p:txBody>
        </p:sp>
        <p:sp>
          <p:nvSpPr>
            <p:cNvPr id="49" name="矩形 48">
              <a:extLst>
                <a:ext uri="{FF2B5EF4-FFF2-40B4-BE49-F238E27FC236}">
                  <a16:creationId xmlns:a16="http://schemas.microsoft.com/office/drawing/2014/main" id="{8EDE1B07-82C8-DEF3-D49F-CB32CDC70B02}"/>
                </a:ext>
              </a:extLst>
            </p:cNvPr>
            <p:cNvSpPr/>
            <p:nvPr/>
          </p:nvSpPr>
          <p:spPr>
            <a:xfrm>
              <a:off x="2671034" y="5933772"/>
              <a:ext cx="8266838" cy="6773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2" name="矩形 31">
            <a:extLst>
              <a:ext uri="{FF2B5EF4-FFF2-40B4-BE49-F238E27FC236}">
                <a16:creationId xmlns:a16="http://schemas.microsoft.com/office/drawing/2014/main" id="{5BEE423E-560D-6324-CA01-AB567D19F0F2}"/>
              </a:ext>
            </a:extLst>
          </p:cNvPr>
          <p:cNvSpPr/>
          <p:nvPr/>
        </p:nvSpPr>
        <p:spPr>
          <a:xfrm>
            <a:off x="4330312" y="3984238"/>
            <a:ext cx="1996887" cy="2907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Arial"/>
                <a:ea typeface="微软雅黑"/>
                <a:cs typeface="+mn-cs"/>
              </a:rPr>
              <a:t>小样本</a:t>
            </a:r>
            <a:r>
              <a:rPr kumimoji="0" lang="en-US" altLang="zh-CN" sz="1600" b="0" i="0" u="none" strike="noStrike" kern="1200" cap="none" spc="0" normalizeH="0" baseline="0" noProof="0" dirty="0">
                <a:ln>
                  <a:noFill/>
                </a:ln>
                <a:solidFill>
                  <a:prstClr val="white"/>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white"/>
                </a:solidFill>
                <a:effectLst/>
                <a:uLnTx/>
                <a:uFillTx/>
                <a:latin typeface="Arial"/>
                <a:ea typeface="微软雅黑"/>
                <a:cs typeface="+mn-cs"/>
              </a:rPr>
              <a:t>零样本评测</a:t>
            </a:r>
          </a:p>
        </p:txBody>
      </p:sp>
      <p:sp>
        <p:nvSpPr>
          <p:cNvPr id="46" name="矩形 45">
            <a:extLst>
              <a:ext uri="{FF2B5EF4-FFF2-40B4-BE49-F238E27FC236}">
                <a16:creationId xmlns:a16="http://schemas.microsoft.com/office/drawing/2014/main" id="{9C1FE955-F6EC-3752-C902-CEAC951C2DB8}"/>
              </a:ext>
            </a:extLst>
          </p:cNvPr>
          <p:cNvSpPr/>
          <p:nvPr/>
        </p:nvSpPr>
        <p:spPr>
          <a:xfrm>
            <a:off x="8621315" y="3980268"/>
            <a:ext cx="1557490" cy="2907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Arial"/>
                <a:ea typeface="微软雅黑"/>
                <a:cs typeface="+mn-cs"/>
              </a:rPr>
              <a:t>参数高效微调</a:t>
            </a:r>
          </a:p>
        </p:txBody>
      </p:sp>
      <p:grpSp>
        <p:nvGrpSpPr>
          <p:cNvPr id="51" name="组合 50">
            <a:extLst>
              <a:ext uri="{FF2B5EF4-FFF2-40B4-BE49-F238E27FC236}">
                <a16:creationId xmlns:a16="http://schemas.microsoft.com/office/drawing/2014/main" id="{EBDE87C8-8B23-A524-0ADB-A79C3A462E2B}"/>
              </a:ext>
            </a:extLst>
          </p:cNvPr>
          <p:cNvGrpSpPr/>
          <p:nvPr/>
        </p:nvGrpSpPr>
        <p:grpSpPr>
          <a:xfrm>
            <a:off x="8586789" y="1013836"/>
            <a:ext cx="2261784" cy="1204133"/>
            <a:chOff x="2651393" y="1165847"/>
            <a:chExt cx="2261784" cy="1204133"/>
          </a:xfrm>
        </p:grpSpPr>
        <p:sp>
          <p:nvSpPr>
            <p:cNvPr id="52" name="矩形 51">
              <a:extLst>
                <a:ext uri="{FF2B5EF4-FFF2-40B4-BE49-F238E27FC236}">
                  <a16:creationId xmlns:a16="http://schemas.microsoft.com/office/drawing/2014/main" id="{9282B077-F84D-CE0A-D3F1-5225295B0107}"/>
                </a:ext>
              </a:extLst>
            </p:cNvPr>
            <p:cNvSpPr/>
            <p:nvPr/>
          </p:nvSpPr>
          <p:spPr>
            <a:xfrm>
              <a:off x="2651393" y="1380389"/>
              <a:ext cx="2261784" cy="989591"/>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安徽客支知识库问答</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要客知识图谱问答</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运营商专业知识问答</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3" name="矩形 52">
              <a:extLst>
                <a:ext uri="{FF2B5EF4-FFF2-40B4-BE49-F238E27FC236}">
                  <a16:creationId xmlns:a16="http://schemas.microsoft.com/office/drawing/2014/main" id="{40AE4E76-4EAE-96A3-5FC1-CE73FC97A05B}"/>
                </a:ext>
              </a:extLst>
            </p:cNvPr>
            <p:cNvSpPr/>
            <p:nvPr/>
          </p:nvSpPr>
          <p:spPr>
            <a:xfrm>
              <a:off x="2954754" y="1165847"/>
              <a:ext cx="1655061" cy="2987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Arial"/>
                  <a:ea typeface="微软雅黑"/>
                  <a:cs typeface="+mn-cs"/>
                </a:rPr>
                <a:t>知识问答</a:t>
              </a:r>
              <a:r>
                <a:rPr lang="zh-CN" altLang="en-US" sz="1600" dirty="0">
                  <a:solidFill>
                    <a:prstClr val="white"/>
                  </a:solidFill>
                  <a:latin typeface="Arial"/>
                  <a:ea typeface="微软雅黑"/>
                </a:rPr>
                <a:t>场景</a:t>
              </a:r>
              <a:endParaRPr kumimoji="0" lang="zh-CN" altLang="en-US" sz="1600" b="0" i="0" u="none" strike="noStrike" kern="1200" cap="none" spc="0" normalizeH="0" baseline="0" noProof="0" dirty="0">
                <a:ln>
                  <a:noFill/>
                </a:ln>
                <a:solidFill>
                  <a:prstClr val="white"/>
                </a:solidFill>
                <a:effectLst/>
                <a:uLnTx/>
                <a:uFillTx/>
                <a:latin typeface="Arial"/>
                <a:ea typeface="微软雅黑"/>
                <a:cs typeface="+mn-cs"/>
              </a:endParaRPr>
            </a:p>
          </p:txBody>
        </p:sp>
      </p:grpSp>
    </p:spTree>
    <p:custDataLst>
      <p:tags r:id="rId1"/>
    </p:custDataLst>
    <p:extLst>
      <p:ext uri="{BB962C8B-B14F-4D97-AF65-F5344CB8AC3E}">
        <p14:creationId xmlns:p14="http://schemas.microsoft.com/office/powerpoint/2010/main" val="669833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框 73">
            <a:extLst>
              <a:ext uri="{FF2B5EF4-FFF2-40B4-BE49-F238E27FC236}">
                <a16:creationId xmlns:a16="http://schemas.microsoft.com/office/drawing/2014/main" id="{56A0DFF7-F154-144E-A8BF-42246EFC5456}"/>
              </a:ext>
            </a:extLst>
          </p:cNvPr>
          <p:cNvSpPr txBox="1"/>
          <p:nvPr/>
        </p:nvSpPr>
        <p:spPr>
          <a:xfrm>
            <a:off x="9049712" y="676878"/>
            <a:ext cx="1311578" cy="307777"/>
          </a:xfrm>
          <a:prstGeom prst="rect">
            <a:avLst/>
          </a:prstGeom>
          <a:noFill/>
        </p:spPr>
        <p:txBody>
          <a:bodyPr wrap="none" rtlCol="0">
            <a:spAutoFit/>
          </a:bodyPr>
          <a:lstStyle/>
          <a:p>
            <a:r>
              <a:rPr kumimoji="1" lang="zh-CN" altLang="en-US" sz="1400" b="1" dirty="0">
                <a:solidFill>
                  <a:schemeClr val="accent1">
                    <a:lumMod val="75000"/>
                  </a:schemeClr>
                </a:solidFill>
              </a:rPr>
              <a:t>答案</a:t>
            </a:r>
            <a:r>
              <a:rPr kumimoji="1" lang="en-US" altLang="zh-CN" sz="1400" b="1" dirty="0">
                <a:solidFill>
                  <a:schemeClr val="accent1">
                    <a:lumMod val="75000"/>
                  </a:schemeClr>
                </a:solidFill>
              </a:rPr>
              <a:t>/</a:t>
            </a:r>
            <a:r>
              <a:rPr kumimoji="1" lang="zh-CN" altLang="en-US" sz="1400" b="1" dirty="0">
                <a:solidFill>
                  <a:schemeClr val="accent1">
                    <a:lumMod val="75000"/>
                  </a:schemeClr>
                </a:solidFill>
              </a:rPr>
              <a:t>标签构建</a:t>
            </a:r>
          </a:p>
        </p:txBody>
      </p:sp>
      <p:grpSp>
        <p:nvGrpSpPr>
          <p:cNvPr id="167" name="组合 166">
            <a:extLst>
              <a:ext uri="{FF2B5EF4-FFF2-40B4-BE49-F238E27FC236}">
                <a16:creationId xmlns:a16="http://schemas.microsoft.com/office/drawing/2014/main" id="{3A9AA79E-6EB1-6749-945E-1CB40D10D344}"/>
              </a:ext>
            </a:extLst>
          </p:cNvPr>
          <p:cNvGrpSpPr/>
          <p:nvPr/>
        </p:nvGrpSpPr>
        <p:grpSpPr>
          <a:xfrm>
            <a:off x="192257" y="663678"/>
            <a:ext cx="3404442" cy="5831950"/>
            <a:chOff x="-333117" y="1114380"/>
            <a:chExt cx="3404442" cy="5043456"/>
          </a:xfrm>
        </p:grpSpPr>
        <p:sp>
          <p:nvSpPr>
            <p:cNvPr id="136" name="矩形 135">
              <a:extLst>
                <a:ext uri="{FF2B5EF4-FFF2-40B4-BE49-F238E27FC236}">
                  <a16:creationId xmlns:a16="http://schemas.microsoft.com/office/drawing/2014/main" id="{724E2B57-00B4-D640-AF3B-D5487E79C95C}"/>
                </a:ext>
              </a:extLst>
            </p:cNvPr>
            <p:cNvSpPr/>
            <p:nvPr/>
          </p:nvSpPr>
          <p:spPr>
            <a:xfrm>
              <a:off x="-333117" y="3946716"/>
              <a:ext cx="3404442" cy="2162224"/>
            </a:xfrm>
            <a:prstGeom prst="rect">
              <a:avLst/>
            </a:prstGeom>
            <a:solidFill>
              <a:schemeClr val="accent3">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schemeClr val="accent3">
                    <a:lumMod val="20000"/>
                    <a:lumOff val="80000"/>
                  </a:schemeClr>
                </a:solidFill>
                <a:effectLst/>
                <a:uLnTx/>
                <a:uFillTx/>
                <a:latin typeface="Arial"/>
                <a:ea typeface="微软雅黑"/>
                <a:cs typeface="+mn-cs"/>
              </a:endParaRPr>
            </a:p>
          </p:txBody>
        </p:sp>
        <p:sp>
          <p:nvSpPr>
            <p:cNvPr id="135" name="矩形 134">
              <a:extLst>
                <a:ext uri="{FF2B5EF4-FFF2-40B4-BE49-F238E27FC236}">
                  <a16:creationId xmlns:a16="http://schemas.microsoft.com/office/drawing/2014/main" id="{D4B48EF8-EAF9-C244-A271-591912EC4034}"/>
                </a:ext>
              </a:extLst>
            </p:cNvPr>
            <p:cNvSpPr/>
            <p:nvPr/>
          </p:nvSpPr>
          <p:spPr>
            <a:xfrm>
              <a:off x="-333117" y="1440014"/>
              <a:ext cx="3404442" cy="2421811"/>
            </a:xfrm>
            <a:prstGeom prst="rect">
              <a:avLst/>
            </a:prstGeom>
            <a:solidFill>
              <a:schemeClr val="accent3">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schemeClr val="accent3">
                    <a:lumMod val="20000"/>
                    <a:lumOff val="80000"/>
                  </a:schemeClr>
                </a:solidFill>
                <a:effectLst/>
                <a:uLnTx/>
                <a:uFillTx/>
                <a:latin typeface="Arial"/>
                <a:ea typeface="微软雅黑"/>
                <a:cs typeface="+mn-cs"/>
              </a:endParaRPr>
            </a:p>
          </p:txBody>
        </p:sp>
        <p:sp>
          <p:nvSpPr>
            <p:cNvPr id="4" name="矩形 3">
              <a:extLst>
                <a:ext uri="{FF2B5EF4-FFF2-40B4-BE49-F238E27FC236}">
                  <a16:creationId xmlns:a16="http://schemas.microsoft.com/office/drawing/2014/main" id="{01CF2CE8-C46E-6542-B24D-8D31B11C44FB}"/>
                </a:ext>
              </a:extLst>
            </p:cNvPr>
            <p:cNvSpPr/>
            <p:nvPr/>
          </p:nvSpPr>
          <p:spPr>
            <a:xfrm>
              <a:off x="-333117" y="1114380"/>
              <a:ext cx="3404442" cy="5043456"/>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2C024966-10E8-474E-A3D0-C2F6A38F872C}"/>
                </a:ext>
              </a:extLst>
            </p:cNvPr>
            <p:cNvSpPr txBox="1"/>
            <p:nvPr/>
          </p:nvSpPr>
          <p:spPr>
            <a:xfrm>
              <a:off x="877935" y="1119715"/>
              <a:ext cx="1005403" cy="338554"/>
            </a:xfrm>
            <a:prstGeom prst="rect">
              <a:avLst/>
            </a:prstGeom>
            <a:noFill/>
          </p:spPr>
          <p:txBody>
            <a:bodyPr wrap="none" rtlCol="0">
              <a:spAutoFit/>
            </a:bodyPr>
            <a:lstStyle/>
            <a:p>
              <a:r>
                <a:rPr kumimoji="1" lang="zh-CN" altLang="en-US" sz="1600" b="1" dirty="0">
                  <a:solidFill>
                    <a:schemeClr val="accent1">
                      <a:lumMod val="75000"/>
                    </a:schemeClr>
                  </a:solidFill>
                </a:rPr>
                <a:t>原始数据</a:t>
              </a:r>
            </a:p>
          </p:txBody>
        </p:sp>
        <p:sp>
          <p:nvSpPr>
            <p:cNvPr id="27" name="文本框 26">
              <a:extLst>
                <a:ext uri="{FF2B5EF4-FFF2-40B4-BE49-F238E27FC236}">
                  <a16:creationId xmlns:a16="http://schemas.microsoft.com/office/drawing/2014/main" id="{5DD6A6A2-B531-DB42-BC26-9A88E33642AC}"/>
                </a:ext>
              </a:extLst>
            </p:cNvPr>
            <p:cNvSpPr txBox="1"/>
            <p:nvPr/>
          </p:nvSpPr>
          <p:spPr>
            <a:xfrm>
              <a:off x="455948" y="1503629"/>
              <a:ext cx="1569660" cy="276999"/>
            </a:xfrm>
            <a:prstGeom prst="rect">
              <a:avLst/>
            </a:prstGeom>
            <a:noFill/>
          </p:spPr>
          <p:txBody>
            <a:bodyPr wrap="none" rtlCol="0">
              <a:spAutoFit/>
            </a:bodyPr>
            <a:lstStyle/>
            <a:p>
              <a:r>
                <a:rPr kumimoji="1" lang="zh-CN" altLang="en-US" sz="1200" b="1" dirty="0"/>
                <a:t>坐席用户对话数据集</a:t>
              </a:r>
            </a:p>
          </p:txBody>
        </p:sp>
        <p:grpSp>
          <p:nvGrpSpPr>
            <p:cNvPr id="127" name="组合 126">
              <a:extLst>
                <a:ext uri="{FF2B5EF4-FFF2-40B4-BE49-F238E27FC236}">
                  <a16:creationId xmlns:a16="http://schemas.microsoft.com/office/drawing/2014/main" id="{17285B4D-AD58-C948-9FB1-EFEA35D84A23}"/>
                </a:ext>
              </a:extLst>
            </p:cNvPr>
            <p:cNvGrpSpPr/>
            <p:nvPr/>
          </p:nvGrpSpPr>
          <p:grpSpPr>
            <a:xfrm>
              <a:off x="-217833" y="1815077"/>
              <a:ext cx="3145553" cy="1882888"/>
              <a:chOff x="-425661" y="1715397"/>
              <a:chExt cx="3242114" cy="1576137"/>
            </a:xfrm>
          </p:grpSpPr>
          <p:sp>
            <p:nvSpPr>
              <p:cNvPr id="28" name="圆角矩形标注 27">
                <a:extLst>
                  <a:ext uri="{FF2B5EF4-FFF2-40B4-BE49-F238E27FC236}">
                    <a16:creationId xmlns:a16="http://schemas.microsoft.com/office/drawing/2014/main" id="{2EDE7320-9164-B645-A2E2-F60B029F20B7}"/>
                  </a:ext>
                </a:extLst>
              </p:cNvPr>
              <p:cNvSpPr/>
              <p:nvPr/>
            </p:nvSpPr>
            <p:spPr>
              <a:xfrm>
                <a:off x="-391568" y="1715397"/>
                <a:ext cx="3208021" cy="198072"/>
              </a:xfrm>
              <a:prstGeom prst="wedgeRoundRectCallout">
                <a:avLst>
                  <a:gd name="adj1" fmla="val -52156"/>
                  <a:gd name="adj2" fmla="val -47653"/>
                  <a:gd name="adj3" fmla="val 1666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000" b="0" dirty="0">
                    <a:solidFill>
                      <a:schemeClr val="accent1">
                        <a:lumMod val="75000"/>
                      </a:schemeClr>
                    </a:solidFill>
                    <a:effectLst/>
                    <a:latin typeface="Menlo" panose="020B0609030804020204" pitchFamily="49" charset="0"/>
                  </a:rPr>
                  <a:t>坐席：您好请问有什么可以帮您？</a:t>
                </a:r>
              </a:p>
            </p:txBody>
          </p:sp>
          <p:sp>
            <p:nvSpPr>
              <p:cNvPr id="92" name="圆角矩形标注 91">
                <a:extLst>
                  <a:ext uri="{FF2B5EF4-FFF2-40B4-BE49-F238E27FC236}">
                    <a16:creationId xmlns:a16="http://schemas.microsoft.com/office/drawing/2014/main" id="{C7C5A021-CA25-CD40-940D-A31F30065FE2}"/>
                  </a:ext>
                </a:extLst>
              </p:cNvPr>
              <p:cNvSpPr/>
              <p:nvPr/>
            </p:nvSpPr>
            <p:spPr>
              <a:xfrm>
                <a:off x="-402229" y="1967937"/>
                <a:ext cx="3208021" cy="198073"/>
              </a:xfrm>
              <a:prstGeom prst="wedgeRoundRectCallout">
                <a:avLst>
                  <a:gd name="adj1" fmla="val 55042"/>
                  <a:gd name="adj2" fmla="val -43953"/>
                  <a:gd name="adj3" fmla="val 1666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accent1">
                        <a:lumMod val="75000"/>
                      </a:schemeClr>
                    </a:solidFill>
                    <a:latin typeface="Menlo" panose="020B0609030804020204" pitchFamily="49" charset="0"/>
                  </a:rPr>
                  <a:t>客户：</a:t>
                </a:r>
                <a:r>
                  <a:rPr lang="zh-CN" altLang="en-US" sz="1000" b="0" dirty="0">
                    <a:solidFill>
                      <a:schemeClr val="accent1">
                        <a:lumMod val="75000"/>
                      </a:schemeClr>
                    </a:solidFill>
                    <a:effectLst/>
                    <a:latin typeface="Menlo" panose="020B0609030804020204" pitchFamily="49" charset="0"/>
                  </a:rPr>
                  <a:t>你给我查</a:t>
                </a:r>
                <a:r>
                  <a:rPr lang="en-US" altLang="zh-CN" sz="1000" b="0" dirty="0">
                    <a:solidFill>
                      <a:schemeClr val="accent1">
                        <a:lumMod val="75000"/>
                      </a:schemeClr>
                    </a:solidFill>
                    <a:effectLst/>
                    <a:latin typeface="Menlo" panose="020B0609030804020204" pitchFamily="49" charset="0"/>
                  </a:rPr>
                  <a:t>137</a:t>
                </a:r>
                <a:r>
                  <a:rPr lang="zh-CN" altLang="en-US" sz="1000" b="0" dirty="0">
                    <a:solidFill>
                      <a:schemeClr val="accent1">
                        <a:lumMod val="75000"/>
                      </a:schemeClr>
                    </a:solidFill>
                    <a:effectLst/>
                    <a:latin typeface="Menlo" panose="020B0609030804020204" pitchFamily="49" charset="0"/>
                  </a:rPr>
                  <a:t>****</a:t>
                </a:r>
                <a:r>
                  <a:rPr lang="en-US" altLang="zh-CN" sz="1000" b="0" dirty="0">
                    <a:solidFill>
                      <a:schemeClr val="accent1">
                        <a:lumMod val="75000"/>
                      </a:schemeClr>
                    </a:solidFill>
                    <a:effectLst/>
                    <a:latin typeface="Menlo" panose="020B0609030804020204" pitchFamily="49" charset="0"/>
                  </a:rPr>
                  <a:t>7276</a:t>
                </a:r>
                <a:r>
                  <a:rPr lang="zh-CN" altLang="en-US" sz="1000" b="0" dirty="0">
                    <a:solidFill>
                      <a:schemeClr val="accent1">
                        <a:lumMod val="75000"/>
                      </a:schemeClr>
                    </a:solidFill>
                    <a:effectLst/>
                    <a:latin typeface="Menlo" panose="020B0609030804020204" pitchFamily="49" charset="0"/>
                  </a:rPr>
                  <a:t>的手机话费</a:t>
                </a:r>
              </a:p>
            </p:txBody>
          </p:sp>
          <p:sp>
            <p:nvSpPr>
              <p:cNvPr id="93" name="圆角矩形标注 92">
                <a:extLst>
                  <a:ext uri="{FF2B5EF4-FFF2-40B4-BE49-F238E27FC236}">
                    <a16:creationId xmlns:a16="http://schemas.microsoft.com/office/drawing/2014/main" id="{7766EC03-4E96-F84B-8D75-2837AC3D4518}"/>
                  </a:ext>
                </a:extLst>
              </p:cNvPr>
              <p:cNvSpPr/>
              <p:nvPr/>
            </p:nvSpPr>
            <p:spPr>
              <a:xfrm>
                <a:off x="-415000" y="2234195"/>
                <a:ext cx="3208021" cy="198072"/>
              </a:xfrm>
              <a:prstGeom prst="wedgeRoundRectCallout">
                <a:avLst>
                  <a:gd name="adj1" fmla="val -52156"/>
                  <a:gd name="adj2" fmla="val -47653"/>
                  <a:gd name="adj3" fmla="val 1666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000" b="0" dirty="0">
                    <a:solidFill>
                      <a:schemeClr val="accent1">
                        <a:lumMod val="75000"/>
                      </a:schemeClr>
                    </a:solidFill>
                    <a:effectLst/>
                    <a:latin typeface="Menlo" panose="020B0609030804020204" pitchFamily="49" charset="0"/>
                  </a:rPr>
                  <a:t>坐席：好的是本机套餐吗先生？</a:t>
                </a:r>
              </a:p>
            </p:txBody>
          </p:sp>
          <p:sp>
            <p:nvSpPr>
              <p:cNvPr id="94" name="圆角矩形标注 93">
                <a:extLst>
                  <a:ext uri="{FF2B5EF4-FFF2-40B4-BE49-F238E27FC236}">
                    <a16:creationId xmlns:a16="http://schemas.microsoft.com/office/drawing/2014/main" id="{1282176B-F25F-ED40-BC0C-9DEDE0557CA8}"/>
                  </a:ext>
                </a:extLst>
              </p:cNvPr>
              <p:cNvSpPr/>
              <p:nvPr/>
            </p:nvSpPr>
            <p:spPr>
              <a:xfrm>
                <a:off x="-425661" y="2486735"/>
                <a:ext cx="3208021" cy="198073"/>
              </a:xfrm>
              <a:prstGeom prst="wedgeRoundRectCallout">
                <a:avLst>
                  <a:gd name="adj1" fmla="val 55042"/>
                  <a:gd name="adj2" fmla="val -43953"/>
                  <a:gd name="adj3" fmla="val 1666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000" b="0" dirty="0">
                    <a:solidFill>
                      <a:schemeClr val="accent1">
                        <a:lumMod val="75000"/>
                      </a:schemeClr>
                    </a:solidFill>
                    <a:effectLst/>
                    <a:latin typeface="Menlo" panose="020B0609030804020204" pitchFamily="49" charset="0"/>
                  </a:rPr>
                  <a:t>客户：嗯</a:t>
                </a:r>
              </a:p>
            </p:txBody>
          </p:sp>
          <p:sp>
            <p:nvSpPr>
              <p:cNvPr id="99" name="圆角矩形标注 98">
                <a:extLst>
                  <a:ext uri="{FF2B5EF4-FFF2-40B4-BE49-F238E27FC236}">
                    <a16:creationId xmlns:a16="http://schemas.microsoft.com/office/drawing/2014/main" id="{C1BD398C-12F6-4742-96F5-18F33134073B}"/>
                  </a:ext>
                </a:extLst>
              </p:cNvPr>
              <p:cNvSpPr/>
              <p:nvPr/>
            </p:nvSpPr>
            <p:spPr>
              <a:xfrm>
                <a:off x="-418551" y="2742481"/>
                <a:ext cx="3208021" cy="198072"/>
              </a:xfrm>
              <a:prstGeom prst="wedgeRoundRectCallout">
                <a:avLst>
                  <a:gd name="adj1" fmla="val -52156"/>
                  <a:gd name="adj2" fmla="val -47653"/>
                  <a:gd name="adj3" fmla="val 1666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900" b="0" dirty="0">
                    <a:solidFill>
                      <a:schemeClr val="accent1">
                        <a:lumMod val="75000"/>
                      </a:schemeClr>
                    </a:solidFill>
                    <a:effectLst/>
                    <a:latin typeface="Menlo" panose="020B0609030804020204" pitchFamily="49" charset="0"/>
                  </a:rPr>
                  <a:t>坐席：请您稍等，您现在当前的话话费余额有三十四块五。</a:t>
                </a:r>
              </a:p>
            </p:txBody>
          </p:sp>
          <p:sp>
            <p:nvSpPr>
              <p:cNvPr id="100" name="圆角矩形标注 99">
                <a:extLst>
                  <a:ext uri="{FF2B5EF4-FFF2-40B4-BE49-F238E27FC236}">
                    <a16:creationId xmlns:a16="http://schemas.microsoft.com/office/drawing/2014/main" id="{09A19F67-52D9-9E43-A56D-4BBF2D023098}"/>
                  </a:ext>
                </a:extLst>
              </p:cNvPr>
              <p:cNvSpPr/>
              <p:nvPr/>
            </p:nvSpPr>
            <p:spPr>
              <a:xfrm>
                <a:off x="-418551" y="3093461"/>
                <a:ext cx="3208021" cy="198073"/>
              </a:xfrm>
              <a:prstGeom prst="wedgeRoundRectCallout">
                <a:avLst>
                  <a:gd name="adj1" fmla="val 55042"/>
                  <a:gd name="adj2" fmla="val -43953"/>
                  <a:gd name="adj3" fmla="val 1666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000" b="0" dirty="0">
                    <a:solidFill>
                      <a:schemeClr val="accent1">
                        <a:lumMod val="75000"/>
                      </a:schemeClr>
                    </a:solidFill>
                    <a:effectLst/>
                    <a:latin typeface="Menlo" panose="020B0609030804020204" pitchFamily="49" charset="0"/>
                  </a:rPr>
                  <a:t>客户：谢谢您了</a:t>
                </a:r>
              </a:p>
            </p:txBody>
          </p:sp>
          <p:sp>
            <p:nvSpPr>
              <p:cNvPr id="29" name="文本框 28">
                <a:extLst>
                  <a:ext uri="{FF2B5EF4-FFF2-40B4-BE49-F238E27FC236}">
                    <a16:creationId xmlns:a16="http://schemas.microsoft.com/office/drawing/2014/main" id="{B30E1948-EE01-E741-953D-85D9495B3F7A}"/>
                  </a:ext>
                </a:extLst>
              </p:cNvPr>
              <p:cNvSpPr txBox="1"/>
              <p:nvPr/>
            </p:nvSpPr>
            <p:spPr>
              <a:xfrm>
                <a:off x="634610" y="2824496"/>
                <a:ext cx="560430" cy="257635"/>
              </a:xfrm>
              <a:prstGeom prst="rect">
                <a:avLst/>
              </a:prstGeom>
              <a:noFill/>
            </p:spPr>
            <p:txBody>
              <a:bodyPr wrap="none" rtlCol="0">
                <a:spAutoFit/>
              </a:bodyPr>
              <a:lstStyle/>
              <a:p>
                <a:r>
                  <a:rPr kumimoji="1" lang="en-US" altLang="zh-CN" sz="1400" dirty="0">
                    <a:solidFill>
                      <a:schemeClr val="accent1">
                        <a:lumMod val="75000"/>
                      </a:schemeClr>
                    </a:solidFill>
                  </a:rPr>
                  <a:t>……</a:t>
                </a:r>
                <a:endParaRPr kumimoji="1" lang="zh-CN" altLang="en-US" sz="1400" dirty="0">
                  <a:solidFill>
                    <a:schemeClr val="accent1">
                      <a:lumMod val="75000"/>
                    </a:schemeClr>
                  </a:solidFill>
                </a:endParaRPr>
              </a:p>
            </p:txBody>
          </p:sp>
        </p:grpSp>
        <p:sp>
          <p:nvSpPr>
            <p:cNvPr id="101" name="文本框 100">
              <a:extLst>
                <a:ext uri="{FF2B5EF4-FFF2-40B4-BE49-F238E27FC236}">
                  <a16:creationId xmlns:a16="http://schemas.microsoft.com/office/drawing/2014/main" id="{60B1F59A-1E9B-E74C-B499-F16917B34868}"/>
                </a:ext>
              </a:extLst>
            </p:cNvPr>
            <p:cNvSpPr txBox="1"/>
            <p:nvPr/>
          </p:nvSpPr>
          <p:spPr>
            <a:xfrm>
              <a:off x="666318" y="3936833"/>
              <a:ext cx="1261884" cy="276999"/>
            </a:xfrm>
            <a:prstGeom prst="rect">
              <a:avLst/>
            </a:prstGeom>
            <a:noFill/>
          </p:spPr>
          <p:txBody>
            <a:bodyPr wrap="none" rtlCol="0">
              <a:spAutoFit/>
            </a:bodyPr>
            <a:lstStyle/>
            <a:p>
              <a:r>
                <a:rPr kumimoji="1" lang="zh-CN" altLang="en-US" sz="1200" b="1" dirty="0"/>
                <a:t>投诉工单数据集</a:t>
              </a:r>
            </a:p>
          </p:txBody>
        </p:sp>
        <p:sp>
          <p:nvSpPr>
            <p:cNvPr id="33" name="折角形 32">
              <a:extLst>
                <a:ext uri="{FF2B5EF4-FFF2-40B4-BE49-F238E27FC236}">
                  <a16:creationId xmlns:a16="http://schemas.microsoft.com/office/drawing/2014/main" id="{6F5AC891-3907-1A47-91D3-6C81C3BED3CF}"/>
                </a:ext>
              </a:extLst>
            </p:cNvPr>
            <p:cNvSpPr/>
            <p:nvPr/>
          </p:nvSpPr>
          <p:spPr>
            <a:xfrm>
              <a:off x="-86518" y="4205415"/>
              <a:ext cx="2730751" cy="1851260"/>
            </a:xfrm>
            <a:prstGeom prst="foldedCorner">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zh-CN" sz="1050" dirty="0">
                <a:solidFill>
                  <a:schemeClr val="tx1"/>
                </a:solidFill>
                <a:latin typeface="Menlo" panose="020B0609030804020204" pitchFamily="49" charset="0"/>
              </a:endParaRPr>
            </a:p>
          </p:txBody>
        </p:sp>
        <p:sp>
          <p:nvSpPr>
            <p:cNvPr id="110" name="文本框 109">
              <a:extLst>
                <a:ext uri="{FF2B5EF4-FFF2-40B4-BE49-F238E27FC236}">
                  <a16:creationId xmlns:a16="http://schemas.microsoft.com/office/drawing/2014/main" id="{EAD9BB2E-27EE-B84A-8ECD-A7414A8AB11B}"/>
                </a:ext>
              </a:extLst>
            </p:cNvPr>
            <p:cNvSpPr txBox="1"/>
            <p:nvPr/>
          </p:nvSpPr>
          <p:spPr>
            <a:xfrm>
              <a:off x="-34052" y="4392381"/>
              <a:ext cx="2564465" cy="1477328"/>
            </a:xfrm>
            <a:prstGeom prst="rect">
              <a:avLst/>
            </a:prstGeom>
            <a:noFill/>
          </p:spPr>
          <p:txBody>
            <a:bodyPr wrap="square">
              <a:spAutoFit/>
            </a:bodyPr>
            <a:lstStyle/>
            <a:p>
              <a:pPr algn="just"/>
              <a:r>
                <a:rPr lang="en-US" altLang="zh-CN" sz="1000" b="0" dirty="0">
                  <a:solidFill>
                    <a:schemeClr val="accent1">
                      <a:lumMod val="75000"/>
                    </a:schemeClr>
                  </a:solidFill>
                  <a:effectLst/>
                  <a:latin typeface="Menlo" panose="020B0609030804020204" pitchFamily="49" charset="0"/>
                </a:rPr>
                <a:t>"</a:t>
              </a:r>
              <a:r>
                <a:rPr lang="zh-CN" altLang="en-US" sz="1000" b="0" dirty="0">
                  <a:solidFill>
                    <a:schemeClr val="accent1">
                      <a:lumMod val="75000"/>
                    </a:schemeClr>
                  </a:solidFill>
                  <a:effectLst/>
                  <a:latin typeface="Menlo" panose="020B0609030804020204" pitchFamily="49" charset="0"/>
                </a:rPr>
                <a:t>省：江西赣州</a:t>
              </a:r>
              <a:r>
                <a:rPr lang="en-US" altLang="zh-CN" sz="1000" b="0" dirty="0">
                  <a:solidFill>
                    <a:schemeClr val="accent1">
                      <a:lumMod val="75000"/>
                    </a:schemeClr>
                  </a:solidFill>
                  <a:effectLst/>
                  <a:latin typeface="Menlo" panose="020B0609030804020204" pitchFamily="49" charset="0"/>
                </a:rPr>
                <a:t>_____</a:t>
              </a:r>
              <a:r>
                <a:rPr lang="zh-CN" altLang="en-US" sz="1000" b="0" dirty="0">
                  <a:solidFill>
                    <a:schemeClr val="accent1">
                      <a:lumMod val="75000"/>
                    </a:schemeClr>
                  </a:solidFill>
                  <a:effectLst/>
                  <a:latin typeface="Menlo" panose="020B0609030804020204" pitchFamily="49" charset="0"/>
                </a:rPr>
                <a:t>业务号码*******</a:t>
              </a:r>
              <a:r>
                <a:rPr lang="en-US" altLang="zh-CN" sz="1000" b="0" dirty="0">
                  <a:solidFill>
                    <a:schemeClr val="accent1">
                      <a:lumMod val="75000"/>
                    </a:schemeClr>
                  </a:solidFill>
                  <a:effectLst/>
                  <a:latin typeface="Menlo" panose="020B0609030804020204" pitchFamily="49" charset="0"/>
                </a:rPr>
                <a:t>3004: ____</a:t>
              </a:r>
              <a:r>
                <a:rPr lang="zh-CN" altLang="en-US" sz="1000" b="0" dirty="0">
                  <a:solidFill>
                    <a:schemeClr val="accent1">
                      <a:lumMod val="75000"/>
                    </a:schemeClr>
                  </a:solidFill>
                  <a:effectLst/>
                  <a:latin typeface="Menlo" panose="020B0609030804020204" pitchFamily="49" charset="0"/>
                </a:rPr>
                <a:t>用户反映 国际漫游当天</a:t>
              </a:r>
              <a:r>
                <a:rPr lang="en-US" altLang="zh-CN" sz="1000" b="0" dirty="0">
                  <a:solidFill>
                    <a:schemeClr val="accent1">
                      <a:lumMod val="75000"/>
                    </a:schemeClr>
                  </a:solidFill>
                  <a:effectLst/>
                  <a:latin typeface="Menlo" panose="020B0609030804020204" pitchFamily="49" charset="0"/>
                </a:rPr>
                <a:t>25</a:t>
              </a:r>
              <a:r>
                <a:rPr lang="zh-CN" altLang="en-US" sz="1000" b="0" dirty="0">
                  <a:solidFill>
                    <a:schemeClr val="accent1">
                      <a:lumMod val="75000"/>
                    </a:schemeClr>
                  </a:solidFill>
                  <a:effectLst/>
                  <a:latin typeface="Menlo" panose="020B0609030804020204" pitchFamily="49" charset="0"/>
                </a:rPr>
                <a:t>元但在</a:t>
              </a:r>
              <a:r>
                <a:rPr lang="en-US" altLang="zh-CN" sz="1000" b="0" dirty="0">
                  <a:solidFill>
                    <a:schemeClr val="accent1">
                      <a:lumMod val="75000"/>
                    </a:schemeClr>
                  </a:solidFill>
                  <a:effectLst/>
                  <a:latin typeface="Menlo" panose="020B0609030804020204" pitchFamily="49" charset="0"/>
                </a:rPr>
                <a:t>24</a:t>
              </a:r>
              <a:r>
                <a:rPr lang="zh-CN" altLang="en-US" sz="1000" b="0" dirty="0">
                  <a:solidFill>
                    <a:schemeClr val="accent1">
                      <a:lumMod val="75000"/>
                    </a:schemeClr>
                  </a:solidFill>
                  <a:effectLst/>
                  <a:latin typeface="Menlo" panose="020B0609030804020204" pitchFamily="49" charset="0"/>
                </a:rPr>
                <a:t>小时就会扣钱</a:t>
              </a:r>
              <a:r>
                <a:rPr lang="en-US" altLang="zh-CN" sz="1000" b="0" dirty="0">
                  <a:solidFill>
                    <a:schemeClr val="accent1">
                      <a:lumMod val="75000"/>
                    </a:schemeClr>
                  </a:solidFill>
                  <a:effectLst/>
                  <a:latin typeface="Menlo" panose="020B0609030804020204" pitchFamily="49" charset="0"/>
                </a:rPr>
                <a:t>50</a:t>
              </a:r>
              <a:r>
                <a:rPr lang="zh-CN" altLang="en-US" sz="1000" b="0" dirty="0">
                  <a:solidFill>
                    <a:schemeClr val="accent1">
                      <a:lumMod val="75000"/>
                    </a:schemeClr>
                  </a:solidFill>
                  <a:effectLst/>
                  <a:latin typeface="Menlo" panose="020B0609030804020204" pitchFamily="49" charset="0"/>
                </a:rPr>
                <a:t>多元，客户需要告知怎么扣款的 ，加急解决问题 请尽快处理并回复，谢谢！联系电话</a:t>
              </a:r>
              <a:r>
                <a:rPr lang="en-US" altLang="zh-CN" sz="1000" b="0" dirty="0">
                  <a:solidFill>
                    <a:schemeClr val="accent1">
                      <a:lumMod val="75000"/>
                    </a:schemeClr>
                  </a:solidFill>
                  <a:effectLst/>
                  <a:latin typeface="Menlo" panose="020B0609030804020204" pitchFamily="49" charset="0"/>
                </a:rPr>
                <a:t>199****3004</a:t>
              </a:r>
              <a:r>
                <a:rPr lang="zh-CN" altLang="en-US" sz="1000" b="0" dirty="0">
                  <a:solidFill>
                    <a:schemeClr val="accent1">
                      <a:lumMod val="75000"/>
                    </a:schemeClr>
                  </a:solidFill>
                  <a:effectLst/>
                  <a:latin typeface="Menlo" panose="020B0609030804020204" pitchFamily="49" charset="0"/>
                </a:rPr>
                <a:t>： ***** （请分公司按照用户要求，了解用户实际办理情况，与用户解释，</a:t>
              </a:r>
              <a:r>
                <a:rPr lang="en-US" altLang="zh-CN" sz="1000" b="0" dirty="0">
                  <a:solidFill>
                    <a:schemeClr val="accent1">
                      <a:lumMod val="75000"/>
                    </a:schemeClr>
                  </a:solidFill>
                  <a:effectLst/>
                  <a:latin typeface="Menlo" panose="020B0609030804020204" pitchFamily="49" charset="0"/>
                </a:rPr>
                <a:t>48</a:t>
              </a:r>
              <a:r>
                <a:rPr lang="zh-CN" altLang="en-US" sz="1000" b="0" dirty="0">
                  <a:solidFill>
                    <a:schemeClr val="accent1">
                      <a:lumMod val="75000"/>
                    </a:schemeClr>
                  </a:solidFill>
                  <a:effectLst/>
                  <a:latin typeface="Menlo" panose="020B0609030804020204" pitchFamily="49" charset="0"/>
                </a:rPr>
                <a:t>小时内尽快回复）请省公司确认是否涉及新羽行动（</a:t>
              </a:r>
              <a:r>
                <a:rPr lang="en-US" altLang="zh-CN" sz="1000" b="0" dirty="0">
                  <a:solidFill>
                    <a:schemeClr val="accent1">
                      <a:lumMod val="75000"/>
                    </a:schemeClr>
                  </a:solidFill>
                  <a:effectLst/>
                  <a:latin typeface="Menlo" panose="020B0609030804020204" pitchFamily="49" charset="0"/>
                </a:rPr>
                <a:t>2</a:t>
              </a:r>
              <a:r>
                <a:rPr lang="en" altLang="zh-CN" sz="1000" b="0" dirty="0">
                  <a:solidFill>
                    <a:schemeClr val="accent1">
                      <a:lumMod val="75000"/>
                    </a:schemeClr>
                  </a:solidFill>
                  <a:effectLst/>
                  <a:latin typeface="Menlo" panose="020B0609030804020204" pitchFamily="49" charset="0"/>
                </a:rPr>
                <a:t>G\/3G</a:t>
              </a:r>
              <a:r>
                <a:rPr lang="zh-CN" altLang="en-US" sz="1000" b="0" dirty="0">
                  <a:solidFill>
                    <a:schemeClr val="accent1">
                      <a:lumMod val="75000"/>
                    </a:schemeClr>
                  </a:solidFill>
                  <a:effectLst/>
                  <a:latin typeface="Menlo" panose="020B0609030804020204" pitchFamily="49" charset="0"/>
                </a:rPr>
                <a:t>退网</a:t>
              </a:r>
              <a:r>
                <a:rPr lang="en-US" altLang="zh-CN" sz="1000" b="0" dirty="0">
                  <a:solidFill>
                    <a:schemeClr val="accent1">
                      <a:lumMod val="75000"/>
                    </a:schemeClr>
                  </a:solidFill>
                  <a:effectLst/>
                  <a:latin typeface="Menlo" panose="020B0609030804020204" pitchFamily="49" charset="0"/>
                </a:rPr>
                <a:t>)”</a:t>
              </a:r>
            </a:p>
          </p:txBody>
        </p:sp>
        <p:sp>
          <p:nvSpPr>
            <p:cNvPr id="42" name="文本框 41">
              <a:extLst>
                <a:ext uri="{FF2B5EF4-FFF2-40B4-BE49-F238E27FC236}">
                  <a16:creationId xmlns:a16="http://schemas.microsoft.com/office/drawing/2014/main" id="{30922FD4-90C3-D743-9FE4-4B2F527D2DA4}"/>
                </a:ext>
              </a:extLst>
            </p:cNvPr>
            <p:cNvSpPr txBox="1"/>
            <p:nvPr/>
          </p:nvSpPr>
          <p:spPr>
            <a:xfrm>
              <a:off x="965139" y="3653048"/>
              <a:ext cx="415498" cy="369332"/>
            </a:xfrm>
            <a:prstGeom prst="rect">
              <a:avLst/>
            </a:prstGeom>
            <a:noFill/>
          </p:spPr>
          <p:txBody>
            <a:bodyPr wrap="none" rtlCol="0">
              <a:spAutoFit/>
            </a:bodyPr>
            <a:lstStyle/>
            <a:p>
              <a:r>
                <a:rPr kumimoji="1" lang="en-US" altLang="zh-CN" dirty="0"/>
                <a:t>…</a:t>
              </a:r>
              <a:endParaRPr kumimoji="1" lang="zh-CN" altLang="en-US" dirty="0"/>
            </a:p>
          </p:txBody>
        </p:sp>
      </p:grpSp>
      <p:sp>
        <p:nvSpPr>
          <p:cNvPr id="114" name="文本框 113">
            <a:extLst>
              <a:ext uri="{FF2B5EF4-FFF2-40B4-BE49-F238E27FC236}">
                <a16:creationId xmlns:a16="http://schemas.microsoft.com/office/drawing/2014/main" id="{C853FDDE-8155-3046-B674-F1372B500836}"/>
              </a:ext>
            </a:extLst>
          </p:cNvPr>
          <p:cNvSpPr txBox="1"/>
          <p:nvPr/>
        </p:nvSpPr>
        <p:spPr>
          <a:xfrm>
            <a:off x="7521758" y="991043"/>
            <a:ext cx="4336930" cy="261610"/>
          </a:xfrm>
          <a:prstGeom prst="rect">
            <a:avLst/>
          </a:prstGeom>
          <a:solidFill>
            <a:schemeClr val="accent1">
              <a:lumMod val="40000"/>
              <a:lumOff val="60000"/>
            </a:schemeClr>
          </a:solidFill>
        </p:spPr>
        <p:txBody>
          <a:bodyPr wrap="square" rtlCol="0">
            <a:spAutoFit/>
          </a:bodyPr>
          <a:lstStyle/>
          <a:p>
            <a:pPr algn="ctr"/>
            <a:r>
              <a:rPr kumimoji="1" lang="zh-CN" altLang="en-US" sz="1100" b="1" dirty="0"/>
              <a:t>专家标注（投诉工单分类任务）</a:t>
            </a:r>
          </a:p>
        </p:txBody>
      </p:sp>
      <p:sp>
        <p:nvSpPr>
          <p:cNvPr id="115" name="文本框 114">
            <a:extLst>
              <a:ext uri="{FF2B5EF4-FFF2-40B4-BE49-F238E27FC236}">
                <a16:creationId xmlns:a16="http://schemas.microsoft.com/office/drawing/2014/main" id="{D63B6B1E-7EA2-9046-A7B8-26BEC88D142D}"/>
              </a:ext>
            </a:extLst>
          </p:cNvPr>
          <p:cNvSpPr txBox="1"/>
          <p:nvPr/>
        </p:nvSpPr>
        <p:spPr>
          <a:xfrm>
            <a:off x="7521758" y="2336957"/>
            <a:ext cx="4336930" cy="261610"/>
          </a:xfrm>
          <a:prstGeom prst="rect">
            <a:avLst/>
          </a:prstGeom>
          <a:solidFill>
            <a:schemeClr val="accent1">
              <a:lumMod val="40000"/>
              <a:lumOff val="60000"/>
            </a:schemeClr>
          </a:solidFill>
        </p:spPr>
        <p:txBody>
          <a:bodyPr wrap="square" rtlCol="0">
            <a:spAutoFit/>
          </a:bodyPr>
          <a:lstStyle/>
          <a:p>
            <a:r>
              <a:rPr kumimoji="1" lang="zh-CN" altLang="en-US" sz="1100" b="1" dirty="0"/>
              <a:t>    基于业务专家提供的关键词筛选对话（携号转网倾向性分析任务）</a:t>
            </a:r>
          </a:p>
        </p:txBody>
      </p:sp>
      <p:sp>
        <p:nvSpPr>
          <p:cNvPr id="116" name="文本框 115">
            <a:extLst>
              <a:ext uri="{FF2B5EF4-FFF2-40B4-BE49-F238E27FC236}">
                <a16:creationId xmlns:a16="http://schemas.microsoft.com/office/drawing/2014/main" id="{36518DF7-4586-7349-9D86-065F48F0B6CF}"/>
              </a:ext>
            </a:extLst>
          </p:cNvPr>
          <p:cNvSpPr txBox="1"/>
          <p:nvPr/>
        </p:nvSpPr>
        <p:spPr>
          <a:xfrm>
            <a:off x="7521758" y="3620215"/>
            <a:ext cx="4330041" cy="261610"/>
          </a:xfrm>
          <a:prstGeom prst="rect">
            <a:avLst/>
          </a:prstGeom>
          <a:solidFill>
            <a:schemeClr val="accent1">
              <a:lumMod val="40000"/>
              <a:lumOff val="60000"/>
            </a:schemeClr>
          </a:solidFill>
        </p:spPr>
        <p:txBody>
          <a:bodyPr wrap="square" rtlCol="0">
            <a:spAutoFit/>
          </a:bodyPr>
          <a:lstStyle/>
          <a:p>
            <a:pPr algn="ctr"/>
            <a:r>
              <a:rPr kumimoji="1" lang="en-US" altLang="zh-CN" sz="1100" b="1" dirty="0"/>
              <a:t>GPT</a:t>
            </a:r>
            <a:r>
              <a:rPr kumimoji="1" lang="zh-CN" altLang="en-US" sz="1100" b="1" dirty="0"/>
              <a:t>生成：基于场景描述</a:t>
            </a:r>
            <a:r>
              <a:rPr kumimoji="1" lang="en-US" altLang="zh-CN" sz="1100" b="1" dirty="0" err="1"/>
              <a:t>ChatGPT</a:t>
            </a:r>
            <a:r>
              <a:rPr kumimoji="1" lang="zh-CN" altLang="en-US" sz="1100" b="1" dirty="0"/>
              <a:t>生成类似场景对话（智能填单）</a:t>
            </a:r>
          </a:p>
        </p:txBody>
      </p:sp>
      <p:sp>
        <p:nvSpPr>
          <p:cNvPr id="45" name="椭圆 44">
            <a:extLst>
              <a:ext uri="{FF2B5EF4-FFF2-40B4-BE49-F238E27FC236}">
                <a16:creationId xmlns:a16="http://schemas.microsoft.com/office/drawing/2014/main" id="{FC249E25-CDCA-594F-994B-3E3D38D872C1}"/>
              </a:ext>
            </a:extLst>
          </p:cNvPr>
          <p:cNvSpPr/>
          <p:nvPr/>
        </p:nvSpPr>
        <p:spPr>
          <a:xfrm>
            <a:off x="7173277" y="994689"/>
            <a:ext cx="280219" cy="280219"/>
          </a:xfrm>
          <a:prstGeom prst="ellipse">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1</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17" name="椭圆 116">
            <a:extLst>
              <a:ext uri="{FF2B5EF4-FFF2-40B4-BE49-F238E27FC236}">
                <a16:creationId xmlns:a16="http://schemas.microsoft.com/office/drawing/2014/main" id="{E513094E-8EDE-1848-9B48-750A6A68C367}"/>
              </a:ext>
            </a:extLst>
          </p:cNvPr>
          <p:cNvSpPr/>
          <p:nvPr/>
        </p:nvSpPr>
        <p:spPr>
          <a:xfrm>
            <a:off x="7173277" y="2325061"/>
            <a:ext cx="280219" cy="280219"/>
          </a:xfrm>
          <a:prstGeom prst="ellipse">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2</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18" name="椭圆 117">
            <a:extLst>
              <a:ext uri="{FF2B5EF4-FFF2-40B4-BE49-F238E27FC236}">
                <a16:creationId xmlns:a16="http://schemas.microsoft.com/office/drawing/2014/main" id="{AF49290D-8304-694B-A601-CC5E0781DB46}"/>
              </a:ext>
            </a:extLst>
          </p:cNvPr>
          <p:cNvSpPr/>
          <p:nvPr/>
        </p:nvSpPr>
        <p:spPr>
          <a:xfrm>
            <a:off x="7173277" y="3622492"/>
            <a:ext cx="280219" cy="280219"/>
          </a:xfrm>
          <a:prstGeom prst="ellipse">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3</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20" name="文本框 119">
            <a:extLst>
              <a:ext uri="{FF2B5EF4-FFF2-40B4-BE49-F238E27FC236}">
                <a16:creationId xmlns:a16="http://schemas.microsoft.com/office/drawing/2014/main" id="{2F19D896-3B72-C54A-85DB-CDDEE157CEAD}"/>
              </a:ext>
            </a:extLst>
          </p:cNvPr>
          <p:cNvSpPr txBox="1"/>
          <p:nvPr/>
        </p:nvSpPr>
        <p:spPr>
          <a:xfrm>
            <a:off x="7284870" y="3903136"/>
            <a:ext cx="4566929" cy="861774"/>
          </a:xfrm>
          <a:prstGeom prst="rect">
            <a:avLst/>
          </a:prstGeom>
          <a:noFill/>
        </p:spPr>
        <p:txBody>
          <a:bodyPr wrap="square">
            <a:spAutoFit/>
          </a:bodyPr>
          <a:lstStyle/>
          <a:p>
            <a:r>
              <a:rPr kumimoji="1" lang="en-US" altLang="zh-CN" sz="1000" b="1" dirty="0"/>
              <a:t>Prompt1</a:t>
            </a:r>
            <a:r>
              <a:rPr kumimoji="1" lang="zh-CN" altLang="en-US" sz="1000" b="1" dirty="0"/>
              <a:t>：</a:t>
            </a:r>
            <a:r>
              <a:rPr lang="en-US" altLang="zh-CN" sz="1000" dirty="0">
                <a:effectLst/>
                <a:latin typeface="Menlo" panose="020B0609030804020204" pitchFamily="49" charset="0"/>
              </a:rPr>
              <a:t>'</a:t>
            </a:r>
            <a:r>
              <a:rPr lang="zh-CN" altLang="en-US" sz="1000" dirty="0">
                <a:effectLst/>
                <a:latin typeface="Menlo" panose="020B0609030804020204" pitchFamily="49" charset="0"/>
              </a:rPr>
              <a:t>以运营商装维场景为例，生成</a:t>
            </a:r>
            <a:r>
              <a:rPr lang="en-US" altLang="zh-CN" sz="1000" dirty="0">
                <a:effectLst/>
                <a:latin typeface="Menlo" panose="020B0609030804020204" pitchFamily="49" charset="0"/>
              </a:rPr>
              <a:t>1</a:t>
            </a:r>
            <a:r>
              <a:rPr lang="zh-CN" altLang="en-US" sz="1000" dirty="0">
                <a:effectLst/>
                <a:latin typeface="Menlo" panose="020B0609030804020204" pitchFamily="49" charset="0"/>
              </a:rPr>
              <a:t>段客户和坐席人员仿真对话数据，对话中包含约定装维上门时间和询问用户地址消息，其中地址为随机生成的真实地址精确到小区</a:t>
            </a:r>
            <a:r>
              <a:rPr lang="en-US" altLang="zh-CN" sz="1000" dirty="0">
                <a:effectLst/>
                <a:latin typeface="Menlo" panose="020B0609030804020204" pitchFamily="49" charset="0"/>
              </a:rPr>
              <a:t>’</a:t>
            </a:r>
          </a:p>
          <a:p>
            <a:r>
              <a:rPr lang="en-US" altLang="zh-CN" sz="1000" dirty="0">
                <a:effectLst/>
                <a:latin typeface="Menlo" panose="020B0609030804020204" pitchFamily="49" charset="0"/>
              </a:rPr>
              <a:t>Prompt2</a:t>
            </a:r>
            <a:r>
              <a:rPr lang="en-US" altLang="zh-CN" sz="1000" dirty="0">
                <a:latin typeface="Menlo" panose="020B0609030804020204" pitchFamily="49" charset="0"/>
              </a:rPr>
              <a:t>:</a:t>
            </a:r>
            <a:r>
              <a:rPr lang="zh-CN" altLang="en-US" sz="1000" dirty="0">
                <a:effectLst/>
                <a:latin typeface="Menlo" panose="020B0609030804020204" pitchFamily="49" charset="0"/>
              </a:rPr>
              <a:t>将上述文本中的地址和时间抽取出来</a:t>
            </a:r>
          </a:p>
          <a:p>
            <a:endParaRPr lang="zh-CN" altLang="en-US" sz="1000" dirty="0">
              <a:effectLst/>
              <a:latin typeface="Menlo" panose="020B0609030804020204" pitchFamily="49" charset="0"/>
            </a:endParaRPr>
          </a:p>
        </p:txBody>
      </p:sp>
      <p:sp>
        <p:nvSpPr>
          <p:cNvPr id="121" name="文本框 120">
            <a:extLst>
              <a:ext uri="{FF2B5EF4-FFF2-40B4-BE49-F238E27FC236}">
                <a16:creationId xmlns:a16="http://schemas.microsoft.com/office/drawing/2014/main" id="{8E1EBA89-F952-BE40-A937-89911B831E26}"/>
              </a:ext>
            </a:extLst>
          </p:cNvPr>
          <p:cNvSpPr txBox="1"/>
          <p:nvPr/>
        </p:nvSpPr>
        <p:spPr>
          <a:xfrm>
            <a:off x="7282959" y="4483891"/>
            <a:ext cx="4909044" cy="2031325"/>
          </a:xfrm>
          <a:prstGeom prst="rect">
            <a:avLst/>
          </a:prstGeom>
          <a:noFill/>
        </p:spPr>
        <p:txBody>
          <a:bodyPr wrap="square">
            <a:spAutoFit/>
          </a:bodyPr>
          <a:lstStyle/>
          <a:p>
            <a:pPr algn="l"/>
            <a:r>
              <a:rPr lang="en-US" altLang="zh-CN" sz="1050" b="1" dirty="0">
                <a:latin typeface="Menlo" panose="020B0609030804020204" pitchFamily="49" charset="0"/>
              </a:rPr>
              <a:t>Output</a:t>
            </a:r>
            <a:r>
              <a:rPr lang="zh-CN" altLang="en-US" sz="1050" b="1" dirty="0">
                <a:latin typeface="Menlo" panose="020B0609030804020204" pitchFamily="49" charset="0"/>
              </a:rPr>
              <a:t>：</a:t>
            </a:r>
            <a:endParaRPr lang="en-US" altLang="zh-CN" sz="1050" b="1" dirty="0">
              <a:latin typeface="Menlo" panose="020B0609030804020204" pitchFamily="49" charset="0"/>
            </a:endParaRPr>
          </a:p>
          <a:p>
            <a:pPr algn="l"/>
            <a:r>
              <a:rPr lang="zh-CN" altLang="en-US" sz="1050" b="1" i="0" dirty="0">
                <a:effectLst/>
                <a:latin typeface="Menlo" panose="020B0609030804020204" pitchFamily="49" charset="0"/>
              </a:rPr>
              <a:t>坐席人员：您好，我是</a:t>
            </a:r>
            <a:r>
              <a:rPr lang="en-US" altLang="zh-CN" sz="1050" b="1" dirty="0">
                <a:latin typeface="Menlo" panose="020B0609030804020204" pitchFamily="49" charset="0"/>
              </a:rPr>
              <a:t>[</a:t>
            </a:r>
            <a:r>
              <a:rPr lang="zh-CN" altLang="en-US" sz="1050" b="1" i="0" dirty="0">
                <a:effectLst/>
                <a:latin typeface="Menlo" panose="020B0609030804020204" pitchFamily="49" charset="0"/>
              </a:rPr>
              <a:t>运营商</a:t>
            </a:r>
            <a:r>
              <a:rPr lang="en-US" altLang="zh-CN" sz="1050" b="1" dirty="0">
                <a:latin typeface="Menlo" panose="020B0609030804020204" pitchFamily="49" charset="0"/>
              </a:rPr>
              <a:t>]</a:t>
            </a:r>
            <a:r>
              <a:rPr lang="zh-CN" altLang="en-US" sz="1050" b="1" i="0" dirty="0">
                <a:effectLst/>
                <a:latin typeface="Menlo" panose="020B0609030804020204" pitchFamily="49" charset="0"/>
              </a:rPr>
              <a:t>的坐席人员，很高兴为您服务</a:t>
            </a:r>
            <a:r>
              <a:rPr lang="zh-CN" altLang="en-US" sz="1050" b="1" dirty="0">
                <a:latin typeface="Menlo" panose="020B0609030804020204" pitchFamily="49" charset="0"/>
              </a:rPr>
              <a:t>。</a:t>
            </a:r>
            <a:endParaRPr lang="en-US" altLang="zh-CN" sz="1050" b="1" i="0" dirty="0">
              <a:effectLst/>
              <a:latin typeface="Menlo" panose="020B0609030804020204" pitchFamily="49" charset="0"/>
            </a:endParaRPr>
          </a:p>
          <a:p>
            <a:pPr algn="l"/>
            <a:r>
              <a:rPr lang="zh-CN" altLang="en-US" sz="1050" b="1" i="0" dirty="0">
                <a:effectLst/>
                <a:latin typeface="Menlo" panose="020B0609030804020204" pitchFamily="49" charset="0"/>
              </a:rPr>
              <a:t>用户：最近我的宽带信号一直不稳定，网度变慢，有时候还会断网</a:t>
            </a:r>
            <a:r>
              <a:rPr lang="en-US" altLang="zh-CN" sz="1050" b="1" i="0" dirty="0">
                <a:effectLst/>
                <a:latin typeface="Menlo" panose="020B0609030804020204" pitchFamily="49" charset="0"/>
              </a:rPr>
              <a:t>….</a:t>
            </a:r>
            <a:r>
              <a:rPr lang="zh-CN" altLang="en-US" sz="1050" b="1" i="0" dirty="0">
                <a:effectLst/>
                <a:latin typeface="Menlo" panose="020B0609030804020204" pitchFamily="49" charset="0"/>
              </a:rPr>
              <a:t>。 </a:t>
            </a:r>
            <a:endParaRPr lang="en-US" altLang="zh-CN" sz="1050" b="1" i="0" dirty="0">
              <a:effectLst/>
              <a:latin typeface="Menlo" panose="020B0609030804020204" pitchFamily="49" charset="0"/>
            </a:endParaRPr>
          </a:p>
          <a:p>
            <a:pPr algn="l"/>
            <a:r>
              <a:rPr lang="zh-CN" altLang="en-US" sz="1050" b="1" i="0" dirty="0">
                <a:effectLst/>
                <a:latin typeface="Menlo" panose="020B0609030804020204" pitchFamily="49" charset="0"/>
              </a:rPr>
              <a:t>坐席人员：非常抱歉，我会尽量帮您解决问题。请问方便告诉我您所在的地址吗，</a:t>
            </a:r>
            <a:endParaRPr lang="en-US" altLang="zh-CN" sz="1050" b="1" i="0" dirty="0">
              <a:effectLst/>
              <a:latin typeface="Menlo" panose="020B0609030804020204" pitchFamily="49" charset="0"/>
            </a:endParaRPr>
          </a:p>
          <a:p>
            <a:pPr algn="l"/>
            <a:r>
              <a:rPr lang="zh-CN" altLang="en-US" sz="1050" b="1" i="0" dirty="0">
                <a:effectLst/>
                <a:latin typeface="Menlo" panose="020B0609030804020204" pitchFamily="49" charset="0"/>
              </a:rPr>
              <a:t>用户：我住在北京市海淀区西二旗，中关村软件园三期，</a:t>
            </a:r>
            <a:r>
              <a:rPr lang="en-US" altLang="zh-CN" sz="1050" b="1" i="0" dirty="0">
                <a:effectLst/>
                <a:latin typeface="Menlo" panose="020B0609030804020204" pitchFamily="49" charset="0"/>
              </a:rPr>
              <a:t>15</a:t>
            </a:r>
            <a:r>
              <a:rPr lang="zh-CN" altLang="en-US" sz="1050" b="1" i="0" dirty="0">
                <a:effectLst/>
                <a:latin typeface="Menlo" panose="020B0609030804020204" pitchFamily="49" charset="0"/>
              </a:rPr>
              <a:t>号楼。 </a:t>
            </a:r>
            <a:endParaRPr lang="en-US" altLang="zh-CN" sz="1050" b="1" i="0" dirty="0">
              <a:effectLst/>
              <a:latin typeface="Menlo" panose="020B0609030804020204" pitchFamily="49" charset="0"/>
            </a:endParaRPr>
          </a:p>
          <a:p>
            <a:pPr algn="l"/>
            <a:r>
              <a:rPr lang="zh-CN" altLang="en-US" sz="1050" b="1" i="0" dirty="0">
                <a:effectLst/>
                <a:latin typeface="Menlo" panose="020B0609030804020204" pitchFamily="49" charset="0"/>
              </a:rPr>
              <a:t>坐席人员：好的</a:t>
            </a:r>
            <a:r>
              <a:rPr lang="en-US" altLang="zh-CN" sz="1050" b="1" i="0" dirty="0">
                <a:effectLst/>
                <a:latin typeface="Menlo" panose="020B0609030804020204" pitchFamily="49" charset="0"/>
              </a:rPr>
              <a:t>,</a:t>
            </a:r>
            <a:r>
              <a:rPr lang="zh-CN" altLang="en-US" sz="1050" b="1" i="0" dirty="0">
                <a:effectLst/>
                <a:latin typeface="Menlo" panose="020B0609030804020204" pitchFamily="49" charset="0"/>
              </a:rPr>
              <a:t>我会尽快为您安排上门检修。请问您什么时间比较方便呢？ </a:t>
            </a:r>
            <a:endParaRPr lang="en-US" altLang="zh-CN" sz="1050" b="1" i="0" dirty="0">
              <a:effectLst/>
              <a:latin typeface="Menlo" panose="020B0609030804020204" pitchFamily="49" charset="0"/>
            </a:endParaRPr>
          </a:p>
          <a:p>
            <a:pPr algn="l"/>
            <a:r>
              <a:rPr lang="zh-CN" altLang="en-US" sz="1050" b="1" i="0" dirty="0">
                <a:effectLst/>
                <a:latin typeface="Menlo" panose="020B0609030804020204" pitchFamily="49" charset="0"/>
              </a:rPr>
              <a:t>用户：最好是周末的上午，因为平时我上班没有时间。 </a:t>
            </a:r>
            <a:endParaRPr lang="en-US" altLang="zh-CN" sz="1050" b="1" i="0" dirty="0">
              <a:effectLst/>
              <a:latin typeface="Menlo" panose="020B0609030804020204" pitchFamily="49" charset="0"/>
            </a:endParaRPr>
          </a:p>
          <a:p>
            <a:pPr algn="l"/>
            <a:r>
              <a:rPr lang="zh-CN" altLang="en-US" sz="1050" b="1" i="0" dirty="0">
                <a:effectLst/>
                <a:latin typeface="Menlo" panose="020B0609030804020204" pitchFamily="49" charset="0"/>
              </a:rPr>
              <a:t>坐席人员：好的，那我们安排在本周六上午</a:t>
            </a:r>
            <a:r>
              <a:rPr lang="en-US" altLang="zh-CN" sz="1050" b="1" i="0" dirty="0">
                <a:effectLst/>
                <a:latin typeface="Menlo" panose="020B0609030804020204" pitchFamily="49" charset="0"/>
              </a:rPr>
              <a:t>10</a:t>
            </a:r>
            <a:r>
              <a:rPr lang="zh-CN" altLang="en-US" sz="1050" b="1" i="0" dirty="0">
                <a:effectLst/>
                <a:latin typeface="Menlo" panose="020B0609030804020204" pitchFamily="49" charset="0"/>
              </a:rPr>
              <a:t>点为您进行上门维修。 </a:t>
            </a:r>
            <a:endParaRPr lang="en-US" altLang="zh-CN" sz="1050" b="1" i="0" dirty="0">
              <a:effectLst/>
              <a:latin typeface="Menlo" panose="020B0609030804020204" pitchFamily="49" charset="0"/>
            </a:endParaRPr>
          </a:p>
          <a:p>
            <a:pPr algn="l"/>
            <a:r>
              <a:rPr lang="zh-CN" altLang="en-US" sz="1050" b="1" i="0" dirty="0">
                <a:effectLst/>
                <a:latin typeface="Menlo" panose="020B0609030804020204" pitchFamily="49" charset="0"/>
              </a:rPr>
              <a:t>用户：那太好</a:t>
            </a:r>
            <a:endParaRPr lang="en-US" altLang="zh-CN" sz="1050" b="1" i="0" dirty="0">
              <a:effectLst/>
              <a:latin typeface="Menlo" panose="020B0609030804020204" pitchFamily="49" charset="0"/>
            </a:endParaRPr>
          </a:p>
          <a:p>
            <a:r>
              <a:rPr lang="zh-CN" altLang="en-US" sz="1050" b="1" i="0" dirty="0">
                <a:effectLst/>
                <a:latin typeface="Menlo" panose="020B0609030804020204" pitchFamily="49" charset="0"/>
              </a:rPr>
              <a:t>坐席人员：再见！祝您有一个愉快的周末！ </a:t>
            </a:r>
            <a:endParaRPr lang="en-US" altLang="zh-CN" sz="1050" b="1" i="0" dirty="0">
              <a:effectLst/>
              <a:latin typeface="Menlo" panose="020B0609030804020204" pitchFamily="49" charset="0"/>
            </a:endParaRPr>
          </a:p>
          <a:p>
            <a:r>
              <a:rPr lang="zh-CN" altLang="en-US" sz="1050" b="1" i="0" dirty="0">
                <a:effectLst/>
                <a:latin typeface="Menlo" panose="020B0609030804020204" pitchFamily="49" charset="0"/>
              </a:rPr>
              <a:t>地址：北京市海淀区西二旗，中关村软件园三期，</a:t>
            </a:r>
            <a:r>
              <a:rPr lang="en-US" altLang="zh-CN" sz="1050" b="1" i="0" dirty="0">
                <a:effectLst/>
                <a:latin typeface="Menlo" panose="020B0609030804020204" pitchFamily="49" charset="0"/>
              </a:rPr>
              <a:t>15</a:t>
            </a:r>
            <a:r>
              <a:rPr lang="zh-CN" altLang="en-US" sz="1050" b="1" i="0" dirty="0">
                <a:effectLst/>
                <a:latin typeface="Menlo" panose="020B0609030804020204" pitchFamily="49" charset="0"/>
              </a:rPr>
              <a:t>号楼。 </a:t>
            </a:r>
            <a:endParaRPr lang="en-US" altLang="zh-CN" sz="1050" b="1" i="0" dirty="0">
              <a:effectLst/>
              <a:latin typeface="Menlo" panose="020B0609030804020204" pitchFamily="49" charset="0"/>
            </a:endParaRPr>
          </a:p>
          <a:p>
            <a:r>
              <a:rPr lang="zh-CN" altLang="en-US" sz="1050" b="1" i="0" dirty="0">
                <a:effectLst/>
                <a:latin typeface="Menlo" panose="020B0609030804020204" pitchFamily="49" charset="0"/>
              </a:rPr>
              <a:t>时间：本周末上午</a:t>
            </a:r>
            <a:r>
              <a:rPr lang="en-US" altLang="zh-CN" sz="1050" b="1" i="0" dirty="0">
                <a:effectLst/>
                <a:latin typeface="Menlo" panose="020B0609030804020204" pitchFamily="49" charset="0"/>
              </a:rPr>
              <a:t>10</a:t>
            </a:r>
            <a:r>
              <a:rPr lang="zh-CN" altLang="en-US" sz="1050" b="1" i="0" dirty="0">
                <a:effectLst/>
                <a:latin typeface="Menlo" panose="020B0609030804020204" pitchFamily="49" charset="0"/>
              </a:rPr>
              <a:t>点左右。</a:t>
            </a:r>
            <a:endParaRPr lang="zh-CN" altLang="en-US" sz="1050" b="1" dirty="0"/>
          </a:p>
        </p:txBody>
      </p:sp>
      <p:sp>
        <p:nvSpPr>
          <p:cNvPr id="124" name="文本框 123">
            <a:extLst>
              <a:ext uri="{FF2B5EF4-FFF2-40B4-BE49-F238E27FC236}">
                <a16:creationId xmlns:a16="http://schemas.microsoft.com/office/drawing/2014/main" id="{D7A579A8-C4EB-E846-A7F5-A66E5998D2DF}"/>
              </a:ext>
            </a:extLst>
          </p:cNvPr>
          <p:cNvSpPr txBox="1"/>
          <p:nvPr/>
        </p:nvSpPr>
        <p:spPr>
          <a:xfrm>
            <a:off x="7313388" y="1311586"/>
            <a:ext cx="4369248" cy="707886"/>
          </a:xfrm>
          <a:prstGeom prst="rect">
            <a:avLst/>
          </a:prstGeom>
          <a:noFill/>
        </p:spPr>
        <p:txBody>
          <a:bodyPr wrap="square">
            <a:spAutoFit/>
          </a:bodyPr>
          <a:lstStyle/>
          <a:p>
            <a:pPr algn="just"/>
            <a:r>
              <a:rPr lang="en-US" altLang="zh-CN" sz="1000" b="1" dirty="0">
                <a:effectLst/>
                <a:latin typeface="Menlo" panose="020B0609030804020204" pitchFamily="49" charset="0"/>
              </a:rPr>
              <a:t>Input:“</a:t>
            </a:r>
            <a:r>
              <a:rPr lang="zh-CN" altLang="en-US" sz="1000" b="0" dirty="0">
                <a:effectLst/>
                <a:latin typeface="Menlo" panose="020B0609030804020204" pitchFamily="49" charset="0"/>
              </a:rPr>
              <a:t>用户反映 国际漫游当天</a:t>
            </a:r>
            <a:r>
              <a:rPr lang="en-US" altLang="zh-CN" sz="1000" b="0" dirty="0">
                <a:effectLst/>
                <a:latin typeface="Menlo" panose="020B0609030804020204" pitchFamily="49" charset="0"/>
              </a:rPr>
              <a:t>25</a:t>
            </a:r>
            <a:r>
              <a:rPr lang="zh-CN" altLang="en-US" sz="1000" b="0" dirty="0">
                <a:effectLst/>
                <a:latin typeface="Menlo" panose="020B0609030804020204" pitchFamily="49" charset="0"/>
              </a:rPr>
              <a:t>元但在</a:t>
            </a:r>
            <a:r>
              <a:rPr lang="en-US" altLang="zh-CN" sz="1000" b="0" dirty="0">
                <a:effectLst/>
                <a:latin typeface="Menlo" panose="020B0609030804020204" pitchFamily="49" charset="0"/>
              </a:rPr>
              <a:t>24</a:t>
            </a:r>
            <a:r>
              <a:rPr lang="zh-CN" altLang="en-US" sz="1000" b="0" dirty="0">
                <a:effectLst/>
                <a:latin typeface="Menlo" panose="020B0609030804020204" pitchFamily="49" charset="0"/>
              </a:rPr>
              <a:t>小时就会扣钱</a:t>
            </a:r>
            <a:r>
              <a:rPr lang="en-US" altLang="zh-CN" sz="1000" b="0" dirty="0">
                <a:effectLst/>
                <a:latin typeface="Menlo" panose="020B0609030804020204" pitchFamily="49" charset="0"/>
              </a:rPr>
              <a:t>50</a:t>
            </a:r>
            <a:r>
              <a:rPr lang="zh-CN" altLang="en-US" sz="1000" b="0" dirty="0">
                <a:effectLst/>
                <a:latin typeface="Menlo" panose="020B0609030804020204" pitchFamily="49" charset="0"/>
              </a:rPr>
              <a:t>多元，客户需要告知怎么扣款的 ，加急解决问题 请尽快处理并回复，谢谢！联系电话</a:t>
            </a:r>
            <a:r>
              <a:rPr lang="en-US" altLang="zh-CN" sz="1000" dirty="0">
                <a:latin typeface="Menlo" panose="020B0609030804020204" pitchFamily="49" charset="0"/>
              </a:rPr>
              <a:t>[</a:t>
            </a:r>
            <a:r>
              <a:rPr lang="zh-CN" altLang="en-US" sz="1000" dirty="0">
                <a:latin typeface="Menlo" panose="020B0609030804020204" pitchFamily="49" charset="0"/>
              </a:rPr>
              <a:t>手机号码</a:t>
            </a:r>
            <a:r>
              <a:rPr lang="zh-CN" altLang="en-US" sz="1000" b="0" dirty="0">
                <a:effectLst/>
                <a:latin typeface="Menlo" panose="020B0609030804020204" pitchFamily="49" charset="0"/>
              </a:rPr>
              <a:t>（请分公司按照用户要求，了解用户实际办理情况，与用户解释，</a:t>
            </a:r>
            <a:r>
              <a:rPr lang="en-US" altLang="zh-CN" sz="1000" b="0" dirty="0">
                <a:effectLst/>
                <a:latin typeface="Menlo" panose="020B0609030804020204" pitchFamily="49" charset="0"/>
              </a:rPr>
              <a:t>48</a:t>
            </a:r>
            <a:r>
              <a:rPr lang="zh-CN" altLang="en-US" sz="1000" b="0" dirty="0">
                <a:effectLst/>
                <a:latin typeface="Menlo" panose="020B0609030804020204" pitchFamily="49" charset="0"/>
              </a:rPr>
              <a:t>小时内尽快回复）请省公司确认是否涉及新羽行动（</a:t>
            </a:r>
            <a:r>
              <a:rPr lang="en-US" altLang="zh-CN" sz="1000" b="0" dirty="0">
                <a:effectLst/>
                <a:latin typeface="Menlo" panose="020B0609030804020204" pitchFamily="49" charset="0"/>
              </a:rPr>
              <a:t>2</a:t>
            </a:r>
            <a:r>
              <a:rPr lang="en" altLang="zh-CN" sz="1000" b="0" dirty="0">
                <a:effectLst/>
                <a:latin typeface="Menlo" panose="020B0609030804020204" pitchFamily="49" charset="0"/>
              </a:rPr>
              <a:t>G\/3G</a:t>
            </a:r>
            <a:r>
              <a:rPr lang="zh-CN" altLang="en-US" sz="1000" b="0" dirty="0">
                <a:effectLst/>
                <a:latin typeface="Menlo" panose="020B0609030804020204" pitchFamily="49" charset="0"/>
              </a:rPr>
              <a:t>退网</a:t>
            </a:r>
            <a:r>
              <a:rPr lang="en-US" altLang="zh-CN" sz="1000" b="0" dirty="0">
                <a:effectLst/>
                <a:latin typeface="Menlo" panose="020B0609030804020204" pitchFamily="49" charset="0"/>
              </a:rPr>
              <a:t>)”</a:t>
            </a:r>
          </a:p>
        </p:txBody>
      </p:sp>
      <p:sp>
        <p:nvSpPr>
          <p:cNvPr id="53" name="文本框 52">
            <a:extLst>
              <a:ext uri="{FF2B5EF4-FFF2-40B4-BE49-F238E27FC236}">
                <a16:creationId xmlns:a16="http://schemas.microsoft.com/office/drawing/2014/main" id="{F3AA3413-F8F8-DE4C-A7C7-229C7CFEABB9}"/>
              </a:ext>
            </a:extLst>
          </p:cNvPr>
          <p:cNvSpPr txBox="1"/>
          <p:nvPr/>
        </p:nvSpPr>
        <p:spPr>
          <a:xfrm>
            <a:off x="7313387" y="1982896"/>
            <a:ext cx="3432350" cy="276999"/>
          </a:xfrm>
          <a:prstGeom prst="rect">
            <a:avLst/>
          </a:prstGeom>
          <a:noFill/>
        </p:spPr>
        <p:txBody>
          <a:bodyPr wrap="none" rtlCol="0">
            <a:spAutoFit/>
          </a:bodyPr>
          <a:lstStyle/>
          <a:p>
            <a:r>
              <a:rPr kumimoji="1" lang="en-US" altLang="zh-CN" sz="1200" b="1" dirty="0"/>
              <a:t>Output</a:t>
            </a:r>
            <a:r>
              <a:rPr kumimoji="1" lang="zh-CN" altLang="en-US" sz="1200" b="1" dirty="0"/>
              <a:t>：</a:t>
            </a:r>
            <a:r>
              <a:rPr lang="zh-CN" altLang="en-US" sz="1200" b="1" dirty="0">
                <a:effectLst/>
                <a:latin typeface="Menlo" panose="020B0609030804020204" pitchFamily="49" charset="0"/>
              </a:rPr>
              <a:t>查询单→服务协调类→省自定→渠道服务</a:t>
            </a:r>
            <a:endParaRPr kumimoji="1" lang="zh-CN" altLang="en-US" sz="1200" b="1" dirty="0"/>
          </a:p>
        </p:txBody>
      </p:sp>
      <p:sp>
        <p:nvSpPr>
          <p:cNvPr id="125" name="文本框 124">
            <a:extLst>
              <a:ext uri="{FF2B5EF4-FFF2-40B4-BE49-F238E27FC236}">
                <a16:creationId xmlns:a16="http://schemas.microsoft.com/office/drawing/2014/main" id="{8B91B247-C823-9849-9D91-0EAE7281FF41}"/>
              </a:ext>
            </a:extLst>
          </p:cNvPr>
          <p:cNvSpPr txBox="1"/>
          <p:nvPr/>
        </p:nvSpPr>
        <p:spPr>
          <a:xfrm>
            <a:off x="7313386" y="2661190"/>
            <a:ext cx="4994529" cy="938719"/>
          </a:xfrm>
          <a:prstGeom prst="rect">
            <a:avLst/>
          </a:prstGeom>
          <a:noFill/>
        </p:spPr>
        <p:txBody>
          <a:bodyPr wrap="square">
            <a:spAutoFit/>
          </a:bodyPr>
          <a:lstStyle/>
          <a:p>
            <a:r>
              <a:rPr lang="en" altLang="zh-CN" sz="1100" b="1" dirty="0">
                <a:effectLst/>
                <a:latin typeface="Menlo" panose="020B0609030804020204" pitchFamily="49" charset="0"/>
              </a:rPr>
              <a:t>Input:"</a:t>
            </a:r>
            <a:r>
              <a:rPr lang="zh-CN" altLang="en-US" sz="1100" b="0" dirty="0">
                <a:effectLst/>
                <a:latin typeface="Menlo" panose="020B0609030804020204" pitchFamily="49" charset="0"/>
              </a:rPr>
              <a:t>坐席</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您好请问有什么可以帮您？</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客户</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哎你好我想问下电信的携号转网现在有什么优惠套餐吗？</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坐席</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是这样的女士那你我帮您转入我们的专家坐席给您处理这个问题可以吗？</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客户</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可以。</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坐席</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好的您稍等请不要挂机。</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客户</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嗯。</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坐席</a:t>
            </a:r>
            <a:r>
              <a:rPr lang="en-US" altLang="zh-CN" sz="1100" b="0" dirty="0">
                <a:effectLst/>
                <a:latin typeface="Menlo" panose="020B0609030804020204" pitchFamily="49" charset="0"/>
              </a:rPr>
              <a:t>:</a:t>
            </a:r>
            <a:r>
              <a:rPr lang="zh-CN" altLang="en-US" sz="1100" b="0" dirty="0">
                <a:effectLst/>
                <a:latin typeface="Menlo" panose="020B0609030804020204" pitchFamily="49" charset="0"/>
              </a:rPr>
              <a:t>请不要挂机正在帮您转接中。</a:t>
            </a:r>
            <a:r>
              <a:rPr lang="en-US" altLang="zh-CN" sz="1100" b="0" dirty="0">
                <a:effectLst/>
                <a:latin typeface="Menlo" panose="020B0609030804020204" pitchFamily="49" charset="0"/>
              </a:rPr>
              <a:t>”</a:t>
            </a:r>
          </a:p>
          <a:p>
            <a:r>
              <a:rPr lang="en-US" altLang="zh-CN" sz="1100" b="1" dirty="0">
                <a:latin typeface="Menlo" panose="020B0609030804020204" pitchFamily="49" charset="0"/>
              </a:rPr>
              <a:t>Output</a:t>
            </a:r>
            <a:r>
              <a:rPr lang="zh-CN" altLang="en-US" sz="1100" b="1" dirty="0">
                <a:latin typeface="Menlo" panose="020B0609030804020204" pitchFamily="49" charset="0"/>
              </a:rPr>
              <a:t>：</a:t>
            </a:r>
            <a:r>
              <a:rPr lang="en-US" altLang="zh-CN" sz="1100" b="1" dirty="0">
                <a:latin typeface="Menlo" panose="020B0609030804020204" pitchFamily="49" charset="0"/>
              </a:rPr>
              <a:t>1</a:t>
            </a:r>
            <a:r>
              <a:rPr lang="zh-CN" altLang="en-US" sz="1100" b="1" dirty="0">
                <a:latin typeface="Menlo" panose="020B0609030804020204" pitchFamily="49" charset="0"/>
              </a:rPr>
              <a:t>（</a:t>
            </a:r>
            <a:r>
              <a:rPr lang="zh-CN" altLang="en-US" sz="1100" b="1" dirty="0">
                <a:effectLst/>
                <a:latin typeface="Menlo" panose="020B0609030804020204" pitchFamily="49" charset="0"/>
              </a:rPr>
              <a:t>具有</a:t>
            </a:r>
            <a:r>
              <a:rPr lang="zh-CN" altLang="en-US" sz="1100" b="1" dirty="0">
                <a:latin typeface="Menlo" panose="020B0609030804020204" pitchFamily="49" charset="0"/>
              </a:rPr>
              <a:t>携号转网倾向性）</a:t>
            </a:r>
            <a:endParaRPr lang="en" altLang="zh-CN" sz="1100" b="1" dirty="0">
              <a:effectLst/>
              <a:latin typeface="Menlo" panose="020B0609030804020204" pitchFamily="49" charset="0"/>
            </a:endParaRPr>
          </a:p>
        </p:txBody>
      </p:sp>
      <p:sp>
        <p:nvSpPr>
          <p:cNvPr id="126" name="矩形 125">
            <a:extLst>
              <a:ext uri="{FF2B5EF4-FFF2-40B4-BE49-F238E27FC236}">
                <a16:creationId xmlns:a16="http://schemas.microsoft.com/office/drawing/2014/main" id="{AEE143C0-DA1E-B542-8672-6BD08D666FBB}"/>
              </a:ext>
            </a:extLst>
          </p:cNvPr>
          <p:cNvSpPr/>
          <p:nvPr/>
        </p:nvSpPr>
        <p:spPr>
          <a:xfrm>
            <a:off x="6979222" y="683266"/>
            <a:ext cx="5212778" cy="5831950"/>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129" name="肘形连接符 128">
            <a:extLst>
              <a:ext uri="{FF2B5EF4-FFF2-40B4-BE49-F238E27FC236}">
                <a16:creationId xmlns:a16="http://schemas.microsoft.com/office/drawing/2014/main" id="{CA01E128-EA6D-FC4C-8DEE-7347005DA620}"/>
              </a:ext>
            </a:extLst>
          </p:cNvPr>
          <p:cNvCxnSpPr>
            <a:cxnSpLocks/>
            <a:stCxn id="4" idx="3"/>
            <a:endCxn id="63" idx="1"/>
          </p:cNvCxnSpPr>
          <p:nvPr/>
        </p:nvCxnSpPr>
        <p:spPr>
          <a:xfrm flipV="1">
            <a:off x="3596699" y="1781154"/>
            <a:ext cx="536802" cy="17984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5" name="组合 174">
            <a:extLst>
              <a:ext uri="{FF2B5EF4-FFF2-40B4-BE49-F238E27FC236}">
                <a16:creationId xmlns:a16="http://schemas.microsoft.com/office/drawing/2014/main" id="{96ECF666-7453-1343-8950-8E99C55DD29D}"/>
              </a:ext>
            </a:extLst>
          </p:cNvPr>
          <p:cNvGrpSpPr/>
          <p:nvPr/>
        </p:nvGrpSpPr>
        <p:grpSpPr>
          <a:xfrm>
            <a:off x="4133501" y="1112714"/>
            <a:ext cx="2487873" cy="5032245"/>
            <a:chOff x="3608127" y="1097965"/>
            <a:chExt cx="2935190" cy="5032245"/>
          </a:xfrm>
        </p:grpSpPr>
        <p:sp>
          <p:nvSpPr>
            <p:cNvPr id="54" name="矩形 53">
              <a:extLst>
                <a:ext uri="{FF2B5EF4-FFF2-40B4-BE49-F238E27FC236}">
                  <a16:creationId xmlns:a16="http://schemas.microsoft.com/office/drawing/2014/main" id="{FD4206D6-F100-D641-87F2-3BAD94F8C4BA}"/>
                </a:ext>
              </a:extLst>
            </p:cNvPr>
            <p:cNvSpPr/>
            <p:nvPr/>
          </p:nvSpPr>
          <p:spPr>
            <a:xfrm>
              <a:off x="3628973" y="2938525"/>
              <a:ext cx="2914344" cy="1252758"/>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2ED89B60-CA8B-8647-AB46-6A9213EBC3D3}"/>
                </a:ext>
              </a:extLst>
            </p:cNvPr>
            <p:cNvSpPr txBox="1"/>
            <p:nvPr/>
          </p:nvSpPr>
          <p:spPr>
            <a:xfrm>
              <a:off x="4642032" y="3028336"/>
              <a:ext cx="902811" cy="307777"/>
            </a:xfrm>
            <a:prstGeom prst="rect">
              <a:avLst/>
            </a:prstGeom>
            <a:noFill/>
          </p:spPr>
          <p:txBody>
            <a:bodyPr wrap="none" rtlCol="0">
              <a:spAutoFit/>
            </a:bodyPr>
            <a:lstStyle/>
            <a:p>
              <a:r>
                <a:rPr kumimoji="1" lang="zh-CN" altLang="en-US" sz="1400" b="1" dirty="0">
                  <a:solidFill>
                    <a:schemeClr val="accent1">
                      <a:lumMod val="75000"/>
                    </a:schemeClr>
                  </a:solidFill>
                </a:rPr>
                <a:t>数据清洗</a:t>
              </a:r>
            </a:p>
          </p:txBody>
        </p:sp>
        <p:sp>
          <p:nvSpPr>
            <p:cNvPr id="63" name="矩形 62">
              <a:extLst>
                <a:ext uri="{FF2B5EF4-FFF2-40B4-BE49-F238E27FC236}">
                  <a16:creationId xmlns:a16="http://schemas.microsoft.com/office/drawing/2014/main" id="{4F42F207-E5A8-D54B-BCB0-3759F19C7F77}"/>
                </a:ext>
              </a:extLst>
            </p:cNvPr>
            <p:cNvSpPr/>
            <p:nvPr/>
          </p:nvSpPr>
          <p:spPr>
            <a:xfrm>
              <a:off x="3608127" y="1097965"/>
              <a:ext cx="2914344" cy="1336880"/>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1" name="文本框 70">
              <a:extLst>
                <a:ext uri="{FF2B5EF4-FFF2-40B4-BE49-F238E27FC236}">
                  <a16:creationId xmlns:a16="http://schemas.microsoft.com/office/drawing/2014/main" id="{ABD79B79-E47B-194C-97DE-5E076C2E8193}"/>
                </a:ext>
              </a:extLst>
            </p:cNvPr>
            <p:cNvSpPr txBox="1"/>
            <p:nvPr/>
          </p:nvSpPr>
          <p:spPr>
            <a:xfrm>
              <a:off x="4642032" y="1163586"/>
              <a:ext cx="902811" cy="307777"/>
            </a:xfrm>
            <a:prstGeom prst="rect">
              <a:avLst/>
            </a:prstGeom>
            <a:noFill/>
          </p:spPr>
          <p:txBody>
            <a:bodyPr wrap="none" rtlCol="0">
              <a:spAutoFit/>
            </a:bodyPr>
            <a:lstStyle/>
            <a:p>
              <a:r>
                <a:rPr kumimoji="1" lang="zh-CN" altLang="en-US" sz="1400" b="1" dirty="0">
                  <a:solidFill>
                    <a:schemeClr val="accent1">
                      <a:lumMod val="75000"/>
                    </a:schemeClr>
                  </a:solidFill>
                </a:rPr>
                <a:t>数据脱敏</a:t>
              </a:r>
            </a:p>
          </p:txBody>
        </p:sp>
        <p:sp>
          <p:nvSpPr>
            <p:cNvPr id="75" name="矩形 74">
              <a:extLst>
                <a:ext uri="{FF2B5EF4-FFF2-40B4-BE49-F238E27FC236}">
                  <a16:creationId xmlns:a16="http://schemas.microsoft.com/office/drawing/2014/main" id="{0A9A72AE-D2B0-5D48-A5E2-12CC0DA0456D}"/>
                </a:ext>
              </a:extLst>
            </p:cNvPr>
            <p:cNvSpPr/>
            <p:nvPr/>
          </p:nvSpPr>
          <p:spPr>
            <a:xfrm>
              <a:off x="3608127" y="4840065"/>
              <a:ext cx="2914344" cy="1290145"/>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83" name="文本框 82">
              <a:extLst>
                <a:ext uri="{FF2B5EF4-FFF2-40B4-BE49-F238E27FC236}">
                  <a16:creationId xmlns:a16="http://schemas.microsoft.com/office/drawing/2014/main" id="{CF830987-64C6-F04F-8F48-49A4E1720922}"/>
                </a:ext>
              </a:extLst>
            </p:cNvPr>
            <p:cNvSpPr txBox="1"/>
            <p:nvPr/>
          </p:nvSpPr>
          <p:spPr>
            <a:xfrm>
              <a:off x="4642032" y="4955161"/>
              <a:ext cx="902811" cy="307777"/>
            </a:xfrm>
            <a:prstGeom prst="rect">
              <a:avLst/>
            </a:prstGeom>
            <a:noFill/>
          </p:spPr>
          <p:txBody>
            <a:bodyPr wrap="none" rtlCol="0">
              <a:spAutoFit/>
            </a:bodyPr>
            <a:lstStyle/>
            <a:p>
              <a:r>
                <a:rPr kumimoji="1" lang="zh-CN" altLang="en-US" sz="1400" b="1" dirty="0">
                  <a:solidFill>
                    <a:schemeClr val="accent1">
                      <a:lumMod val="75000"/>
                    </a:schemeClr>
                  </a:solidFill>
                </a:rPr>
                <a:t>人工核对</a:t>
              </a:r>
            </a:p>
          </p:txBody>
        </p:sp>
        <p:sp>
          <p:nvSpPr>
            <p:cNvPr id="20" name="文本框 19">
              <a:extLst>
                <a:ext uri="{FF2B5EF4-FFF2-40B4-BE49-F238E27FC236}">
                  <a16:creationId xmlns:a16="http://schemas.microsoft.com/office/drawing/2014/main" id="{A174F1B1-0826-5F4C-91A1-C312DA5BAB17}"/>
                </a:ext>
              </a:extLst>
            </p:cNvPr>
            <p:cNvSpPr txBox="1"/>
            <p:nvPr/>
          </p:nvSpPr>
          <p:spPr>
            <a:xfrm>
              <a:off x="3684093" y="1575786"/>
              <a:ext cx="1253205" cy="261610"/>
            </a:xfrm>
            <a:prstGeom prst="rect">
              <a:avLst/>
            </a:prstGeom>
            <a:solidFill>
              <a:schemeClr val="accent1">
                <a:lumMod val="40000"/>
                <a:lumOff val="60000"/>
              </a:schemeClr>
            </a:solidFill>
          </p:spPr>
          <p:txBody>
            <a:bodyPr wrap="square" rtlCol="0">
              <a:spAutoFit/>
            </a:bodyPr>
            <a:lstStyle/>
            <a:p>
              <a:pPr algn="ctr"/>
              <a:r>
                <a:rPr kumimoji="1" lang="zh-CN" altLang="en-US" sz="1100" dirty="0"/>
                <a:t>定义脱敏字段</a:t>
              </a:r>
            </a:p>
          </p:txBody>
        </p:sp>
        <p:sp>
          <p:nvSpPr>
            <p:cNvPr id="88" name="文本框 87">
              <a:extLst>
                <a:ext uri="{FF2B5EF4-FFF2-40B4-BE49-F238E27FC236}">
                  <a16:creationId xmlns:a16="http://schemas.microsoft.com/office/drawing/2014/main" id="{6251E1A4-4342-2B43-AEAC-6E80593AAFC7}"/>
                </a:ext>
              </a:extLst>
            </p:cNvPr>
            <p:cNvSpPr txBox="1"/>
            <p:nvPr/>
          </p:nvSpPr>
          <p:spPr>
            <a:xfrm>
              <a:off x="3685309" y="1912323"/>
              <a:ext cx="1253205" cy="430887"/>
            </a:xfrm>
            <a:prstGeom prst="rect">
              <a:avLst/>
            </a:prstGeom>
            <a:solidFill>
              <a:schemeClr val="accent1">
                <a:lumMod val="40000"/>
                <a:lumOff val="60000"/>
              </a:schemeClr>
            </a:solidFill>
          </p:spPr>
          <p:txBody>
            <a:bodyPr wrap="square" rtlCol="0">
              <a:spAutoFit/>
            </a:bodyPr>
            <a:lstStyle/>
            <a:p>
              <a:pPr algn="ctr"/>
              <a:r>
                <a:rPr kumimoji="1" lang="zh-CN" altLang="en-US" sz="1100" dirty="0"/>
                <a:t>设置不同类型的脱敏字符</a:t>
              </a:r>
            </a:p>
          </p:txBody>
        </p:sp>
        <p:sp>
          <p:nvSpPr>
            <p:cNvPr id="111" name="文本框 110">
              <a:extLst>
                <a:ext uri="{FF2B5EF4-FFF2-40B4-BE49-F238E27FC236}">
                  <a16:creationId xmlns:a16="http://schemas.microsoft.com/office/drawing/2014/main" id="{DDEF219E-531E-3441-AF01-E28D58324E4A}"/>
                </a:ext>
              </a:extLst>
            </p:cNvPr>
            <p:cNvSpPr txBox="1"/>
            <p:nvPr/>
          </p:nvSpPr>
          <p:spPr>
            <a:xfrm>
              <a:off x="4960547" y="1528502"/>
              <a:ext cx="1494942" cy="861774"/>
            </a:xfrm>
            <a:prstGeom prst="rect">
              <a:avLst/>
            </a:prstGeom>
            <a:solidFill>
              <a:schemeClr val="accent1">
                <a:lumMod val="20000"/>
                <a:lumOff val="80000"/>
              </a:schemeClr>
            </a:solidFill>
          </p:spPr>
          <p:txBody>
            <a:bodyPr wrap="square" rtlCol="0">
              <a:spAutoFit/>
            </a:bodyPr>
            <a:lstStyle/>
            <a:p>
              <a:r>
                <a:rPr kumimoji="1" lang="zh-CN" altLang="en-US" sz="1000" dirty="0"/>
                <a:t>手机号：</a:t>
              </a:r>
              <a:r>
                <a:rPr kumimoji="1" lang="en-US" altLang="zh-CN" sz="1000" dirty="0"/>
                <a:t>[</a:t>
              </a:r>
              <a:r>
                <a:rPr kumimoji="1" lang="zh-CN" altLang="en-US" sz="1000" dirty="0"/>
                <a:t>手机号</a:t>
              </a:r>
              <a:r>
                <a:rPr kumimoji="1" lang="en-US" altLang="zh-CN" sz="1000" dirty="0"/>
                <a:t>]</a:t>
              </a:r>
              <a:endParaRPr kumimoji="1" lang="zh-CN" altLang="en-US" sz="1000" dirty="0"/>
            </a:p>
            <a:p>
              <a:r>
                <a:rPr kumimoji="1" lang="zh-CN" altLang="en-US" sz="1000" dirty="0"/>
                <a:t>姓名：姓</a:t>
              </a:r>
              <a:r>
                <a:rPr kumimoji="1" lang="en-US" altLang="zh-CN" sz="1000" dirty="0"/>
                <a:t>[</a:t>
              </a:r>
              <a:r>
                <a:rPr kumimoji="1" lang="zh-CN" altLang="en-US" sz="1000" dirty="0"/>
                <a:t>姓名</a:t>
              </a:r>
              <a:r>
                <a:rPr kumimoji="1" lang="en-US" altLang="zh-CN" sz="1000" dirty="0"/>
                <a:t>]</a:t>
              </a:r>
            </a:p>
            <a:p>
              <a:r>
                <a:rPr kumimoji="1" lang="zh-CN" altLang="en-US" sz="1000" dirty="0"/>
                <a:t>地址：</a:t>
              </a:r>
              <a:r>
                <a:rPr kumimoji="1" lang="en-US" altLang="zh-CN" sz="1000" dirty="0"/>
                <a:t>[</a:t>
              </a:r>
              <a:r>
                <a:rPr kumimoji="1" lang="zh-CN" altLang="en-US" sz="1000" dirty="0"/>
                <a:t>地址</a:t>
              </a:r>
              <a:r>
                <a:rPr kumimoji="1" lang="en-US" altLang="zh-CN" sz="1000" dirty="0"/>
                <a:t>]</a:t>
              </a:r>
            </a:p>
            <a:p>
              <a:r>
                <a:rPr kumimoji="1" lang="zh-CN" altLang="en-US" sz="1000" dirty="0"/>
                <a:t>其他数字：***</a:t>
              </a:r>
              <a:endParaRPr kumimoji="1" lang="en-US" altLang="zh-CN" sz="1000" dirty="0"/>
            </a:p>
            <a:p>
              <a:r>
                <a:rPr kumimoji="1" lang="en-US" altLang="zh-CN" sz="1000" dirty="0"/>
                <a:t>……</a:t>
              </a:r>
              <a:endParaRPr kumimoji="1" lang="zh-CN" altLang="en-US" sz="1000" dirty="0"/>
            </a:p>
          </p:txBody>
        </p:sp>
        <p:sp>
          <p:nvSpPr>
            <p:cNvPr id="112" name="文本框 111">
              <a:extLst>
                <a:ext uri="{FF2B5EF4-FFF2-40B4-BE49-F238E27FC236}">
                  <a16:creationId xmlns:a16="http://schemas.microsoft.com/office/drawing/2014/main" id="{87180B53-6738-9949-884C-4A8C0C2545D6}"/>
                </a:ext>
              </a:extLst>
            </p:cNvPr>
            <p:cNvSpPr txBox="1"/>
            <p:nvPr/>
          </p:nvSpPr>
          <p:spPr>
            <a:xfrm>
              <a:off x="3825148" y="3328624"/>
              <a:ext cx="2396267" cy="261610"/>
            </a:xfrm>
            <a:prstGeom prst="rect">
              <a:avLst/>
            </a:prstGeom>
            <a:solidFill>
              <a:schemeClr val="accent1">
                <a:lumMod val="40000"/>
                <a:lumOff val="60000"/>
              </a:schemeClr>
            </a:solidFill>
          </p:spPr>
          <p:txBody>
            <a:bodyPr wrap="square" rtlCol="0">
              <a:spAutoFit/>
            </a:bodyPr>
            <a:lstStyle/>
            <a:p>
              <a:pPr algn="ctr"/>
              <a:r>
                <a:rPr kumimoji="1" lang="zh-CN" altLang="en-US" sz="1100" dirty="0"/>
                <a:t>剔除无实际意义字符</a:t>
              </a:r>
              <a:r>
                <a:rPr kumimoji="1" lang="en-US" altLang="zh-CN" sz="1100" dirty="0"/>
                <a:t>/</a:t>
              </a:r>
              <a:r>
                <a:rPr kumimoji="1" lang="zh-CN" altLang="en-US" sz="1100" dirty="0"/>
                <a:t>错别字</a:t>
              </a:r>
            </a:p>
          </p:txBody>
        </p:sp>
        <p:sp>
          <p:nvSpPr>
            <p:cNvPr id="113" name="文本框 112">
              <a:extLst>
                <a:ext uri="{FF2B5EF4-FFF2-40B4-BE49-F238E27FC236}">
                  <a16:creationId xmlns:a16="http://schemas.microsoft.com/office/drawing/2014/main" id="{5FEF94BD-C9CC-5D4E-9C9C-DCA283E97D46}"/>
                </a:ext>
              </a:extLst>
            </p:cNvPr>
            <p:cNvSpPr txBox="1"/>
            <p:nvPr/>
          </p:nvSpPr>
          <p:spPr>
            <a:xfrm>
              <a:off x="3825148" y="3731020"/>
              <a:ext cx="2396267" cy="261610"/>
            </a:xfrm>
            <a:prstGeom prst="rect">
              <a:avLst/>
            </a:prstGeom>
            <a:solidFill>
              <a:schemeClr val="accent1">
                <a:lumMod val="20000"/>
                <a:lumOff val="80000"/>
              </a:schemeClr>
            </a:solidFill>
          </p:spPr>
          <p:txBody>
            <a:bodyPr wrap="square" rtlCol="0">
              <a:spAutoFit/>
            </a:bodyPr>
            <a:lstStyle/>
            <a:p>
              <a:pPr algn="ctr"/>
              <a:r>
                <a:rPr kumimoji="1" lang="zh-CN" altLang="en-US" sz="1100" dirty="0"/>
                <a:t>空格</a:t>
              </a:r>
              <a:r>
                <a:rPr kumimoji="1" lang="en-US" altLang="zh-CN" sz="1100" dirty="0"/>
                <a:t>/</a:t>
              </a:r>
              <a:r>
                <a:rPr kumimoji="1" lang="zh-CN" altLang="en-US" sz="1100" dirty="0"/>
                <a:t>下划线</a:t>
              </a:r>
              <a:r>
                <a:rPr kumimoji="1" lang="en-US" altLang="zh-CN" sz="1100" dirty="0"/>
                <a:t>/…</a:t>
              </a:r>
              <a:endParaRPr kumimoji="1" lang="zh-CN" altLang="en-US" sz="1100" dirty="0"/>
            </a:p>
          </p:txBody>
        </p:sp>
        <p:sp>
          <p:nvSpPr>
            <p:cNvPr id="122" name="文本框 121">
              <a:extLst>
                <a:ext uri="{FF2B5EF4-FFF2-40B4-BE49-F238E27FC236}">
                  <a16:creationId xmlns:a16="http://schemas.microsoft.com/office/drawing/2014/main" id="{B2BBEF04-F4F1-2447-9D69-35D2BD023359}"/>
                </a:ext>
              </a:extLst>
            </p:cNvPr>
            <p:cNvSpPr txBox="1"/>
            <p:nvPr/>
          </p:nvSpPr>
          <p:spPr>
            <a:xfrm>
              <a:off x="4203540" y="5299347"/>
              <a:ext cx="1574840" cy="261610"/>
            </a:xfrm>
            <a:prstGeom prst="rect">
              <a:avLst/>
            </a:prstGeom>
            <a:solidFill>
              <a:schemeClr val="accent1">
                <a:lumMod val="40000"/>
                <a:lumOff val="60000"/>
              </a:schemeClr>
            </a:solidFill>
          </p:spPr>
          <p:txBody>
            <a:bodyPr wrap="square" rtlCol="0">
              <a:spAutoFit/>
            </a:bodyPr>
            <a:lstStyle/>
            <a:p>
              <a:pPr algn="ctr"/>
              <a:r>
                <a:rPr kumimoji="1" lang="zh-CN" altLang="en-US" sz="1100" dirty="0"/>
                <a:t>业务专家核对</a:t>
              </a:r>
            </a:p>
          </p:txBody>
        </p:sp>
        <p:sp>
          <p:nvSpPr>
            <p:cNvPr id="123" name="文本框 122">
              <a:extLst>
                <a:ext uri="{FF2B5EF4-FFF2-40B4-BE49-F238E27FC236}">
                  <a16:creationId xmlns:a16="http://schemas.microsoft.com/office/drawing/2014/main" id="{4646FD8C-D7FA-C94D-80F2-06FBB09EF26E}"/>
                </a:ext>
              </a:extLst>
            </p:cNvPr>
            <p:cNvSpPr txBox="1"/>
            <p:nvPr/>
          </p:nvSpPr>
          <p:spPr>
            <a:xfrm>
              <a:off x="4198199" y="5685811"/>
              <a:ext cx="1580181" cy="261610"/>
            </a:xfrm>
            <a:prstGeom prst="rect">
              <a:avLst/>
            </a:prstGeom>
            <a:solidFill>
              <a:schemeClr val="accent1">
                <a:lumMod val="40000"/>
                <a:lumOff val="60000"/>
              </a:schemeClr>
            </a:solidFill>
          </p:spPr>
          <p:txBody>
            <a:bodyPr wrap="square" rtlCol="0">
              <a:spAutoFit/>
            </a:bodyPr>
            <a:lstStyle/>
            <a:p>
              <a:pPr algn="ctr"/>
              <a:r>
                <a:rPr kumimoji="1" lang="en-US" altLang="zh-CN" sz="1100" dirty="0"/>
                <a:t>NLP</a:t>
              </a:r>
              <a:r>
                <a:rPr kumimoji="1" lang="zh-CN" altLang="en-US" sz="1100" dirty="0"/>
                <a:t>技术人员核对</a:t>
              </a:r>
            </a:p>
          </p:txBody>
        </p:sp>
        <p:cxnSp>
          <p:nvCxnSpPr>
            <p:cNvPr id="139" name="直线箭头连接符 138">
              <a:extLst>
                <a:ext uri="{FF2B5EF4-FFF2-40B4-BE49-F238E27FC236}">
                  <a16:creationId xmlns:a16="http://schemas.microsoft.com/office/drawing/2014/main" id="{980A4C3B-74D6-B14A-93C3-9B240690A080}"/>
                </a:ext>
              </a:extLst>
            </p:cNvPr>
            <p:cNvCxnSpPr>
              <a:cxnSpLocks/>
              <a:stCxn id="63" idx="2"/>
              <a:endCxn id="54" idx="0"/>
            </p:cNvCxnSpPr>
            <p:nvPr/>
          </p:nvCxnSpPr>
          <p:spPr>
            <a:xfrm>
              <a:off x="5065299" y="2434845"/>
              <a:ext cx="20846" cy="503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60" name="直线箭头连接符 159">
            <a:extLst>
              <a:ext uri="{FF2B5EF4-FFF2-40B4-BE49-F238E27FC236}">
                <a16:creationId xmlns:a16="http://schemas.microsoft.com/office/drawing/2014/main" id="{C8E0ACBE-0593-B548-8E40-EEE8C1521269}"/>
              </a:ext>
            </a:extLst>
          </p:cNvPr>
          <p:cNvCxnSpPr>
            <a:cxnSpLocks/>
            <a:stCxn id="54" idx="3"/>
            <a:endCxn id="126" idx="1"/>
          </p:cNvCxnSpPr>
          <p:nvPr/>
        </p:nvCxnSpPr>
        <p:spPr>
          <a:xfrm>
            <a:off x="6621374" y="3579653"/>
            <a:ext cx="357848" cy="1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直线箭头连接符 171">
            <a:extLst>
              <a:ext uri="{FF2B5EF4-FFF2-40B4-BE49-F238E27FC236}">
                <a16:creationId xmlns:a16="http://schemas.microsoft.com/office/drawing/2014/main" id="{AA13B6E4-56E3-DC4C-9C2C-4ED5BF57ED73}"/>
              </a:ext>
            </a:extLst>
          </p:cNvPr>
          <p:cNvCxnSpPr>
            <a:cxnSpLocks/>
            <a:endCxn id="75" idx="3"/>
          </p:cNvCxnSpPr>
          <p:nvPr/>
        </p:nvCxnSpPr>
        <p:spPr>
          <a:xfrm flipH="1">
            <a:off x="6603705" y="5499887"/>
            <a:ext cx="375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7880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a:extLst>
              <a:ext uri="{FF2B5EF4-FFF2-40B4-BE49-F238E27FC236}">
                <a16:creationId xmlns:a16="http://schemas.microsoft.com/office/drawing/2014/main" id="{B40691C0-A89D-C146-B5C6-EF0E752CDEBD}"/>
              </a:ext>
            </a:extLst>
          </p:cNvPr>
          <p:cNvSpPr/>
          <p:nvPr/>
        </p:nvSpPr>
        <p:spPr>
          <a:xfrm>
            <a:off x="7664690" y="804144"/>
            <a:ext cx="1680819" cy="3952495"/>
          </a:xfrm>
          <a:prstGeom prst="rect">
            <a:avLst/>
          </a:prstGeom>
          <a:solidFill>
            <a:schemeClr val="accent1">
              <a:lumMod val="40000"/>
              <a:lumOff val="6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81" name="矩形 80">
            <a:extLst>
              <a:ext uri="{FF2B5EF4-FFF2-40B4-BE49-F238E27FC236}">
                <a16:creationId xmlns:a16="http://schemas.microsoft.com/office/drawing/2014/main" id="{94D737E4-3B46-CA4B-8293-C7BEF9FDA87A}"/>
              </a:ext>
            </a:extLst>
          </p:cNvPr>
          <p:cNvSpPr/>
          <p:nvPr/>
        </p:nvSpPr>
        <p:spPr>
          <a:xfrm>
            <a:off x="5928382" y="807297"/>
            <a:ext cx="1680819" cy="3952495"/>
          </a:xfrm>
          <a:prstGeom prst="rect">
            <a:avLst/>
          </a:prstGeom>
          <a:solidFill>
            <a:schemeClr val="accent3">
              <a:lumMod val="40000"/>
              <a:lumOff val="6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80" name="矩形 79">
            <a:extLst>
              <a:ext uri="{FF2B5EF4-FFF2-40B4-BE49-F238E27FC236}">
                <a16:creationId xmlns:a16="http://schemas.microsoft.com/office/drawing/2014/main" id="{D098C2EE-1EFB-8047-B620-93863CECDA4A}"/>
              </a:ext>
            </a:extLst>
          </p:cNvPr>
          <p:cNvSpPr/>
          <p:nvPr/>
        </p:nvSpPr>
        <p:spPr>
          <a:xfrm>
            <a:off x="3802489" y="4844488"/>
            <a:ext cx="5570508" cy="1655364"/>
          </a:xfrm>
          <a:prstGeom prst="rect">
            <a:avLst/>
          </a:prstGeom>
          <a:solidFill>
            <a:schemeClr val="accent2">
              <a:lumMod val="40000"/>
              <a:lumOff val="6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7" name="矩形 76">
            <a:extLst>
              <a:ext uri="{FF2B5EF4-FFF2-40B4-BE49-F238E27FC236}">
                <a16:creationId xmlns:a16="http://schemas.microsoft.com/office/drawing/2014/main" id="{E3A40EB7-187A-BF41-B107-468D8DDBCC4B}"/>
              </a:ext>
            </a:extLst>
          </p:cNvPr>
          <p:cNvSpPr/>
          <p:nvPr/>
        </p:nvSpPr>
        <p:spPr>
          <a:xfrm>
            <a:off x="3817496" y="804144"/>
            <a:ext cx="1994303" cy="5662628"/>
          </a:xfrm>
          <a:prstGeom prst="rect">
            <a:avLst/>
          </a:prstGeom>
          <a:solidFill>
            <a:schemeClr val="accent2">
              <a:lumMod val="40000"/>
              <a:lumOff val="6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2" name="矩形 61">
            <a:extLst>
              <a:ext uri="{FF2B5EF4-FFF2-40B4-BE49-F238E27FC236}">
                <a16:creationId xmlns:a16="http://schemas.microsoft.com/office/drawing/2014/main" id="{E91557FB-38CE-AD4B-83F7-0DD5E3A36F7F}"/>
              </a:ext>
            </a:extLst>
          </p:cNvPr>
          <p:cNvSpPr/>
          <p:nvPr/>
        </p:nvSpPr>
        <p:spPr>
          <a:xfrm>
            <a:off x="2040671" y="4833278"/>
            <a:ext cx="7325386" cy="1782343"/>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8" name="矩形 57">
            <a:extLst>
              <a:ext uri="{FF2B5EF4-FFF2-40B4-BE49-F238E27FC236}">
                <a16:creationId xmlns:a16="http://schemas.microsoft.com/office/drawing/2014/main" id="{EE5C2CED-4232-2F4A-8EFE-91D49CC3A8BA}"/>
              </a:ext>
            </a:extLst>
          </p:cNvPr>
          <p:cNvSpPr/>
          <p:nvPr/>
        </p:nvSpPr>
        <p:spPr>
          <a:xfrm>
            <a:off x="2052140" y="2587906"/>
            <a:ext cx="7313917" cy="206441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id="{CAF30B94-E298-DF4F-99E3-A5C94FFF5924}"/>
              </a:ext>
            </a:extLst>
          </p:cNvPr>
          <p:cNvSpPr/>
          <p:nvPr/>
        </p:nvSpPr>
        <p:spPr>
          <a:xfrm>
            <a:off x="2059079" y="1503283"/>
            <a:ext cx="7313918" cy="1007672"/>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95" name="组合 94">
            <a:extLst>
              <a:ext uri="{FF2B5EF4-FFF2-40B4-BE49-F238E27FC236}">
                <a16:creationId xmlns:a16="http://schemas.microsoft.com/office/drawing/2014/main" id="{FE127506-9BFF-C543-9223-D18322BC7BCE}"/>
              </a:ext>
            </a:extLst>
          </p:cNvPr>
          <p:cNvGrpSpPr/>
          <p:nvPr/>
        </p:nvGrpSpPr>
        <p:grpSpPr>
          <a:xfrm>
            <a:off x="356711" y="1385982"/>
            <a:ext cx="1234707" cy="5362061"/>
            <a:chOff x="678449" y="1385982"/>
            <a:chExt cx="912968" cy="5362061"/>
          </a:xfrm>
        </p:grpSpPr>
        <p:sp>
          <p:nvSpPr>
            <p:cNvPr id="3" name="矩形 2">
              <a:extLst>
                <a:ext uri="{FF2B5EF4-FFF2-40B4-BE49-F238E27FC236}">
                  <a16:creationId xmlns:a16="http://schemas.microsoft.com/office/drawing/2014/main" id="{50BD8950-C4CB-3E46-B357-5D7F9D3F2A17}"/>
                </a:ext>
              </a:extLst>
            </p:cNvPr>
            <p:cNvSpPr/>
            <p:nvPr/>
          </p:nvSpPr>
          <p:spPr>
            <a:xfrm>
              <a:off x="678449" y="1385982"/>
              <a:ext cx="912968" cy="5362061"/>
            </a:xfrm>
            <a:prstGeom prst="rect">
              <a:avLst/>
            </a:prstGeom>
            <a:solidFill>
              <a:schemeClr val="accent1">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 name="圆角矩形 6">
              <a:extLst>
                <a:ext uri="{FF2B5EF4-FFF2-40B4-BE49-F238E27FC236}">
                  <a16:creationId xmlns:a16="http://schemas.microsoft.com/office/drawing/2014/main" id="{7A92A838-211E-C341-8834-A4002106E247}"/>
                </a:ext>
              </a:extLst>
            </p:cNvPr>
            <p:cNvSpPr/>
            <p:nvPr/>
          </p:nvSpPr>
          <p:spPr>
            <a:xfrm>
              <a:off x="958172" y="4139834"/>
              <a:ext cx="424543" cy="1055914"/>
            </a:xfrm>
            <a:prstGeom prst="roundRect">
              <a:avLst/>
            </a:prstGeom>
            <a:solidFill>
              <a:schemeClr val="accent3">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en" altLang="zh-CN" sz="1600" b="0" i="0" u="none" strike="noStrike" kern="1200" cap="none" spc="0" normalizeH="0" baseline="0" noProof="0" dirty="0">
                  <a:ln>
                    <a:noFill/>
                  </a:ln>
                  <a:solidFill>
                    <a:schemeClr val="bg1"/>
                  </a:solidFill>
                  <a:effectLst/>
                  <a:uLnTx/>
                  <a:uFillTx/>
                  <a:latin typeface="Arial"/>
                  <a:ea typeface="微软雅黑"/>
                  <a:cs typeface="+mn-cs"/>
                </a:rPr>
                <a:t>frontline personnel</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8" name="圆角矩形 7">
              <a:extLst>
                <a:ext uri="{FF2B5EF4-FFF2-40B4-BE49-F238E27FC236}">
                  <a16:creationId xmlns:a16="http://schemas.microsoft.com/office/drawing/2014/main" id="{A377245A-DD6F-E54E-B5AB-3F6999F1AB80}"/>
                </a:ext>
              </a:extLst>
            </p:cNvPr>
            <p:cNvSpPr/>
            <p:nvPr/>
          </p:nvSpPr>
          <p:spPr>
            <a:xfrm>
              <a:off x="971096" y="2880754"/>
              <a:ext cx="424543" cy="1055914"/>
            </a:xfrm>
            <a:prstGeom prst="roundRect">
              <a:avLst/>
            </a:prstGeom>
            <a:solidFill>
              <a:schemeClr val="accent3">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en" altLang="zh-CN" sz="1600" dirty="0">
                  <a:solidFill>
                    <a:schemeClr val="bg1"/>
                  </a:solidFill>
                  <a:latin typeface="Arial"/>
                  <a:ea typeface="微软雅黑"/>
                </a:rPr>
                <a:t>agent</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9" name="圆角矩形 8">
              <a:extLst>
                <a:ext uri="{FF2B5EF4-FFF2-40B4-BE49-F238E27FC236}">
                  <a16:creationId xmlns:a16="http://schemas.microsoft.com/office/drawing/2014/main" id="{9B24246A-341C-5545-8E80-084D6C22480C}"/>
                </a:ext>
              </a:extLst>
            </p:cNvPr>
            <p:cNvSpPr/>
            <p:nvPr/>
          </p:nvSpPr>
          <p:spPr>
            <a:xfrm>
              <a:off x="971097" y="1603382"/>
              <a:ext cx="424543" cy="1055914"/>
            </a:xfrm>
            <a:prstGeom prst="roundRect">
              <a:avLst/>
            </a:prstGeom>
            <a:solidFill>
              <a:schemeClr val="accent2">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en" altLang="zh-CN" sz="1600" b="0" i="0" u="none" strike="noStrike" kern="1200" cap="none" spc="0" normalizeH="0" baseline="0" noProof="0" dirty="0">
                  <a:ln>
                    <a:noFill/>
                  </a:ln>
                  <a:solidFill>
                    <a:schemeClr val="bg1"/>
                  </a:solidFill>
                  <a:effectLst/>
                  <a:uLnTx/>
                  <a:uFillTx/>
                  <a:latin typeface="Arial"/>
                  <a:ea typeface="微软雅黑"/>
                  <a:cs typeface="+mn-cs"/>
                </a:rPr>
                <a:t>users</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0" name="圆角矩形 9">
              <a:extLst>
                <a:ext uri="{FF2B5EF4-FFF2-40B4-BE49-F238E27FC236}">
                  <a16:creationId xmlns:a16="http://schemas.microsoft.com/office/drawing/2014/main" id="{4CE6DCB6-0574-0445-BD43-F26BFFFBA95C}"/>
                </a:ext>
              </a:extLst>
            </p:cNvPr>
            <p:cNvSpPr/>
            <p:nvPr/>
          </p:nvSpPr>
          <p:spPr>
            <a:xfrm>
              <a:off x="964133" y="5352143"/>
              <a:ext cx="424543" cy="1147709"/>
            </a:xfrm>
            <a:prstGeom prst="roundRect">
              <a:avLst/>
            </a:prstGeom>
            <a:solidFill>
              <a:schemeClr val="accent1">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en" altLang="zh-CN" sz="1600" b="0" i="0" u="none" strike="noStrike" kern="1200" cap="none" spc="0" normalizeH="0" baseline="0" noProof="0" dirty="0">
                  <a:ln>
                    <a:noFill/>
                  </a:ln>
                  <a:solidFill>
                    <a:schemeClr val="bg1"/>
                  </a:solidFill>
                  <a:effectLst/>
                  <a:uLnTx/>
                  <a:uFillTx/>
                  <a:latin typeface="Arial"/>
                  <a:ea typeface="微软雅黑"/>
                  <a:cs typeface="+mn-cs"/>
                </a:rPr>
                <a:t>operations personnel</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grpSp>
      <p:sp>
        <p:nvSpPr>
          <p:cNvPr id="11" name="圆角矩形 10">
            <a:extLst>
              <a:ext uri="{FF2B5EF4-FFF2-40B4-BE49-F238E27FC236}">
                <a16:creationId xmlns:a16="http://schemas.microsoft.com/office/drawing/2014/main" id="{D1F124CD-A1CE-B84F-8768-7ACDA9D1176F}"/>
              </a:ext>
            </a:extLst>
          </p:cNvPr>
          <p:cNvSpPr/>
          <p:nvPr/>
        </p:nvSpPr>
        <p:spPr>
          <a:xfrm>
            <a:off x="2141786" y="1666017"/>
            <a:ext cx="1603947" cy="509665"/>
          </a:xfrm>
          <a:prstGeom prst="roundRect">
            <a:avLst/>
          </a:prstGeom>
          <a:solidFill>
            <a:schemeClr val="accent2">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en-US" altLang="zh-CN" sz="1600" b="1" dirty="0">
                <a:solidFill>
                  <a:schemeClr val="bg1"/>
                </a:solidFill>
                <a:latin typeface="Arial"/>
                <a:ea typeface="微软雅黑"/>
              </a:rPr>
              <a:t>Pre-call</a:t>
            </a:r>
            <a:endParaRPr kumimoji="0" lang="zh-CN" altLang="en-US" sz="16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2" name="圆角矩形 11">
            <a:extLst>
              <a:ext uri="{FF2B5EF4-FFF2-40B4-BE49-F238E27FC236}">
                <a16:creationId xmlns:a16="http://schemas.microsoft.com/office/drawing/2014/main" id="{FAD3536D-72F3-164A-AF28-AD8324C4EBBC}"/>
              </a:ext>
            </a:extLst>
          </p:cNvPr>
          <p:cNvSpPr/>
          <p:nvPr/>
        </p:nvSpPr>
        <p:spPr>
          <a:xfrm>
            <a:off x="2112901" y="3601547"/>
            <a:ext cx="1603947" cy="509665"/>
          </a:xfrm>
          <a:prstGeom prst="roundRect">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en-US" altLang="zh-CN" sz="1600" b="1" dirty="0">
                <a:solidFill>
                  <a:schemeClr val="bg1"/>
                </a:solidFill>
                <a:latin typeface="Arial"/>
                <a:ea typeface="微软雅黑"/>
              </a:rPr>
              <a:t>In-call</a:t>
            </a:r>
            <a:endParaRPr kumimoji="0" lang="zh-CN" altLang="en-US" sz="16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3" name="圆角矩形 12">
            <a:extLst>
              <a:ext uri="{FF2B5EF4-FFF2-40B4-BE49-F238E27FC236}">
                <a16:creationId xmlns:a16="http://schemas.microsoft.com/office/drawing/2014/main" id="{6586DE9D-75E8-3B46-8452-476F10C75C17}"/>
              </a:ext>
            </a:extLst>
          </p:cNvPr>
          <p:cNvSpPr/>
          <p:nvPr/>
        </p:nvSpPr>
        <p:spPr>
          <a:xfrm>
            <a:off x="2099769" y="5517018"/>
            <a:ext cx="1603947" cy="509665"/>
          </a:xfrm>
          <a:prstGeom prst="roundRect">
            <a:avLst/>
          </a:prstGeom>
          <a:solidFill>
            <a:schemeClr val="accent1">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en-US" altLang="zh-CN" sz="1600" b="1" dirty="0">
                <a:solidFill>
                  <a:schemeClr val="bg1"/>
                </a:solidFill>
                <a:latin typeface="Arial"/>
                <a:ea typeface="微软雅黑"/>
              </a:rPr>
              <a:t>Post-call</a:t>
            </a:r>
            <a:endParaRPr kumimoji="0" lang="zh-CN" altLang="en-US" sz="16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B8894B28-F4F2-8643-A88B-9897F958BCFC}"/>
              </a:ext>
            </a:extLst>
          </p:cNvPr>
          <p:cNvSpPr txBox="1"/>
          <p:nvPr/>
        </p:nvSpPr>
        <p:spPr>
          <a:xfrm>
            <a:off x="1580512" y="3445914"/>
            <a:ext cx="461665" cy="2585323"/>
          </a:xfrm>
          <a:prstGeom prst="rect">
            <a:avLst/>
          </a:prstGeom>
          <a:noFill/>
        </p:spPr>
        <p:txBody>
          <a:bodyPr vert="eaVert" wrap="square" rtlCol="0">
            <a:spAutoFit/>
          </a:bodyPr>
          <a:lstStyle/>
          <a:p>
            <a:r>
              <a:rPr kumimoji="1" lang="en" altLang="zh-CN" dirty="0"/>
              <a:t>scenarios</a:t>
            </a:r>
            <a:endParaRPr kumimoji="1" lang="zh-CN" altLang="en-US" dirty="0"/>
          </a:p>
        </p:txBody>
      </p:sp>
      <p:sp>
        <p:nvSpPr>
          <p:cNvPr id="16" name="矩形 15">
            <a:extLst>
              <a:ext uri="{FF2B5EF4-FFF2-40B4-BE49-F238E27FC236}">
                <a16:creationId xmlns:a16="http://schemas.microsoft.com/office/drawing/2014/main" id="{7E09228A-BE91-104A-8F58-6FE7A2F6926A}"/>
              </a:ext>
            </a:extLst>
          </p:cNvPr>
          <p:cNvSpPr/>
          <p:nvPr/>
        </p:nvSpPr>
        <p:spPr>
          <a:xfrm>
            <a:off x="4188166" y="1670843"/>
            <a:ext cx="1467192"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 sz="1200" b="0" i="0" u="none" strike="noStrike" kern="1200" cap="none" spc="0" normalizeH="0" baseline="0" noProof="0" dirty="0">
                <a:ln>
                  <a:noFill/>
                </a:ln>
                <a:solidFill>
                  <a:prstClr val="black"/>
                </a:solidFill>
                <a:effectLst/>
                <a:uLnTx/>
                <a:uFillTx/>
                <a:latin typeface="Arial"/>
                <a:ea typeface="微软雅黑"/>
                <a:cs typeface="+mn-cs"/>
              </a:rPr>
              <a:t>潜在</a:t>
            </a: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商机挖掘</a:t>
            </a:r>
            <a:r>
              <a:rPr kumimoji="0" lang="en" altLang="zh-CN" sz="1200" b="0" i="0" u="none" strike="noStrike" kern="1200" cap="none" spc="0" normalizeH="0" baseline="0" noProof="0" dirty="0">
                <a:ln>
                  <a:noFill/>
                </a:ln>
                <a:solidFill>
                  <a:prstClr val="black"/>
                </a:solidFill>
                <a:effectLst/>
                <a:uLnTx/>
                <a:uFillTx/>
                <a:latin typeface="Arial"/>
                <a:ea typeface="微软雅黑"/>
                <a:cs typeface="+mn-cs"/>
              </a:rPr>
              <a:t>Potential Business Opportunities</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FA358132-BA1F-914E-BC1C-F58029074F73}"/>
              </a:ext>
            </a:extLst>
          </p:cNvPr>
          <p:cNvSpPr/>
          <p:nvPr/>
        </p:nvSpPr>
        <p:spPr>
          <a:xfrm>
            <a:off x="5954883" y="1657896"/>
            <a:ext cx="1554174"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 sz="1200" b="0" i="0" u="none" strike="noStrike" kern="1200" cap="none" spc="0" normalizeH="0" baseline="0" noProof="0" dirty="0">
                <a:ln>
                  <a:noFill/>
                </a:ln>
                <a:solidFill>
                  <a:prstClr val="black"/>
                </a:solidFill>
                <a:effectLst/>
                <a:uLnTx/>
                <a:uFillTx/>
                <a:latin typeface="Arial"/>
                <a:ea typeface="微软雅黑"/>
                <a:cs typeface="+mn-cs"/>
              </a:rPr>
              <a:t>数字人</a:t>
            </a: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单轮对话</a:t>
            </a:r>
            <a:r>
              <a:rPr kumimoji="0" lang="en" altLang="zh-CN" sz="1200" b="0" i="0" u="none" strike="noStrike" kern="1200" cap="none" spc="0" normalizeH="0" baseline="0" noProof="0" dirty="0">
                <a:ln>
                  <a:noFill/>
                </a:ln>
                <a:solidFill>
                  <a:prstClr val="black"/>
                </a:solidFill>
                <a:effectLst/>
                <a:uLnTx/>
                <a:uFillTx/>
                <a:latin typeface="Arial"/>
                <a:ea typeface="微软雅黑"/>
                <a:cs typeface="+mn-cs"/>
              </a:rPr>
              <a:t>Digital Human one-round dialog</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9" name="矩形 18">
            <a:extLst>
              <a:ext uri="{FF2B5EF4-FFF2-40B4-BE49-F238E27FC236}">
                <a16:creationId xmlns:a16="http://schemas.microsoft.com/office/drawing/2014/main" id="{6BB22B21-6E10-A342-AA35-92D9972175A1}"/>
              </a:ext>
            </a:extLst>
          </p:cNvPr>
          <p:cNvSpPr/>
          <p:nvPr/>
        </p:nvSpPr>
        <p:spPr>
          <a:xfrm>
            <a:off x="7713465" y="1672016"/>
            <a:ext cx="1554174"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 sz="1200" b="0" i="0" u="none" strike="noStrike" kern="1200" cap="none" spc="0" normalizeH="0" baseline="0" noProof="0" dirty="0">
                <a:ln>
                  <a:noFill/>
                </a:ln>
                <a:solidFill>
                  <a:prstClr val="black"/>
                </a:solidFill>
                <a:effectLst/>
                <a:uLnTx/>
                <a:uFillTx/>
                <a:latin typeface="Arial"/>
                <a:ea typeface="微软雅黑"/>
                <a:cs typeface="+mn-cs"/>
              </a:rPr>
              <a:t>数字人</a:t>
            </a: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多轮对话</a:t>
            </a:r>
            <a:r>
              <a:rPr kumimoji="0" lang="en" altLang="zh-CN" sz="1200" b="0" i="0" u="none" strike="noStrike" kern="1200" cap="none" spc="0" normalizeH="0" baseline="0" noProof="0" dirty="0">
                <a:ln>
                  <a:noFill/>
                </a:ln>
                <a:solidFill>
                  <a:prstClr val="black"/>
                </a:solidFill>
                <a:effectLst/>
                <a:uLnTx/>
                <a:uFillTx/>
                <a:latin typeface="Arial"/>
                <a:ea typeface="微软雅黑"/>
                <a:cs typeface="+mn-cs"/>
              </a:rPr>
              <a:t>Digital Human Multi-Round Dialogue</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4" name="矩形 23">
            <a:extLst>
              <a:ext uri="{FF2B5EF4-FFF2-40B4-BE49-F238E27FC236}">
                <a16:creationId xmlns:a16="http://schemas.microsoft.com/office/drawing/2014/main" id="{E3553E8E-8615-C548-8C3D-7831C8379F38}"/>
              </a:ext>
            </a:extLst>
          </p:cNvPr>
          <p:cNvSpPr/>
          <p:nvPr/>
        </p:nvSpPr>
        <p:spPr>
          <a:xfrm>
            <a:off x="3910872" y="2680123"/>
            <a:ext cx="1821052" cy="577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 sz="1200" b="0" i="0" u="none" strike="noStrike" kern="1200" cap="none" spc="0" normalizeH="0" baseline="0" noProof="0" dirty="0">
                <a:ln>
                  <a:noFill/>
                </a:ln>
                <a:solidFill>
                  <a:prstClr val="black"/>
                </a:solidFill>
                <a:effectLst/>
                <a:uLnTx/>
                <a:uFillTx/>
                <a:latin typeface="Arial"/>
                <a:ea typeface="微软雅黑"/>
                <a:cs typeface="+mn-cs"/>
              </a:rPr>
              <a:t>套餐</a:t>
            </a: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意图识别</a:t>
            </a:r>
            <a:endParaRPr kumimoji="0" lang="en-US" altLang="zh-CN" sz="1200" b="0" i="0" u="none" strike="noStrike" kern="1200" cap="none" spc="0" normalizeH="0" baseline="0" noProof="0" dirty="0">
              <a:ln>
                <a:noFill/>
              </a:ln>
              <a:solidFill>
                <a:prstClr val="black"/>
              </a:solidFill>
              <a:effectLst/>
              <a:uLnTx/>
              <a:uFillTx/>
              <a:latin typeface="Arial"/>
              <a:ea typeface="微软雅黑"/>
              <a:cs typeface="+mn-cs"/>
            </a:endParaRPr>
          </a:p>
          <a:p>
            <a:pPr marL="0" marR="0" indent="0" algn="ctr" defTabSz="914400" rtl="0" eaLnBrk="1" fontAlgn="auto" latinLnBrk="0" hangingPunct="1">
              <a:lnSpc>
                <a:spcPct val="100000"/>
              </a:lnSpc>
              <a:spcBef>
                <a:spcPts val="0"/>
              </a:spcBef>
              <a:spcAft>
                <a:spcPts val="0"/>
              </a:spcAft>
              <a:buClrTx/>
              <a:buSzTx/>
              <a:buFontTx/>
              <a:buNone/>
              <a:tabLst/>
            </a:pPr>
            <a:r>
              <a:rPr kumimoji="0" lang="en" altLang="zh-CN" sz="1200" b="0" i="0" u="none" strike="noStrike" kern="1200" cap="none" spc="0" normalizeH="0" baseline="0" noProof="0" dirty="0">
                <a:ln>
                  <a:noFill/>
                </a:ln>
                <a:solidFill>
                  <a:prstClr val="black"/>
                </a:solidFill>
                <a:effectLst/>
                <a:uLnTx/>
                <a:uFillTx/>
                <a:latin typeface="Arial"/>
                <a:ea typeface="微软雅黑"/>
                <a:cs typeface="+mn-cs"/>
              </a:rPr>
              <a:t>Package Intent Recognition</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1" name="矩形 30">
            <a:extLst>
              <a:ext uri="{FF2B5EF4-FFF2-40B4-BE49-F238E27FC236}">
                <a16:creationId xmlns:a16="http://schemas.microsoft.com/office/drawing/2014/main" id="{95F629A3-9894-A845-B441-C397631481DE}"/>
              </a:ext>
            </a:extLst>
          </p:cNvPr>
          <p:cNvSpPr/>
          <p:nvPr/>
        </p:nvSpPr>
        <p:spPr>
          <a:xfrm>
            <a:off x="3882509" y="5438304"/>
            <a:ext cx="1199212"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200" dirty="0">
                <a:solidFill>
                  <a:prstClr val="black"/>
                </a:solidFill>
                <a:latin typeface="Arial"/>
                <a:ea typeface="微软雅黑"/>
              </a:rPr>
              <a:t>话务溯源</a:t>
            </a:r>
            <a:endParaRPr lang="en-US" altLang="zh-CN" sz="1200" dirty="0">
              <a:solidFill>
                <a:prstClr val="black"/>
              </a:solidFill>
              <a:latin typeface="Arial"/>
              <a:ea typeface="微软雅黑"/>
            </a:endParaRPr>
          </a:p>
          <a:p>
            <a:pPr marL="0" marR="0" indent="0" algn="ctr" defTabSz="914400" rtl="0" eaLnBrk="1" fontAlgn="auto" latinLnBrk="0" hangingPunct="1">
              <a:lnSpc>
                <a:spcPct val="100000"/>
              </a:lnSpc>
              <a:spcBef>
                <a:spcPts val="0"/>
              </a:spcBef>
              <a:spcAft>
                <a:spcPts val="0"/>
              </a:spcAft>
              <a:buClrTx/>
              <a:buSzTx/>
              <a:buFontTx/>
              <a:buNone/>
              <a:tabLst/>
            </a:pPr>
            <a:r>
              <a:rPr kumimoji="0" lang="en" altLang="zh-CN" sz="1200" i="0" u="none" strike="noStrike" kern="1200" cap="none" spc="0" normalizeH="0" baseline="0" noProof="0" dirty="0">
                <a:ln>
                  <a:noFill/>
                </a:ln>
                <a:solidFill>
                  <a:prstClr val="black"/>
                </a:solidFill>
                <a:effectLst/>
                <a:uLnTx/>
                <a:uFillTx/>
                <a:latin typeface="Arial"/>
                <a:ea typeface="微软雅黑"/>
                <a:cs typeface="+mn-cs"/>
              </a:rPr>
              <a:t>call traceability</a:t>
            </a:r>
            <a:endParaRPr kumimoji="0" lang="zh-CN" altLang="en-US" sz="120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AD58A259-2A74-CD40-AF09-FAC3FD19FF09}"/>
              </a:ext>
            </a:extLst>
          </p:cNvPr>
          <p:cNvSpPr/>
          <p:nvPr/>
        </p:nvSpPr>
        <p:spPr>
          <a:xfrm>
            <a:off x="3897927" y="6044774"/>
            <a:ext cx="1199213" cy="38159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200" dirty="0">
                <a:solidFill>
                  <a:prstClr val="black"/>
                </a:solidFill>
                <a:latin typeface="Arial"/>
                <a:ea typeface="微软雅黑"/>
              </a:rPr>
              <a:t>话务摘要</a:t>
            </a:r>
            <a:endParaRPr lang="en-US" altLang="zh-CN" sz="1200" dirty="0">
              <a:solidFill>
                <a:prstClr val="black"/>
              </a:solidFill>
              <a:latin typeface="Arial"/>
              <a:ea typeface="微软雅黑"/>
            </a:endParaRPr>
          </a:p>
          <a:p>
            <a:pPr marL="0" marR="0" indent="0" algn="ctr" defTabSz="914400" rtl="0" eaLnBrk="1" fontAlgn="auto" latinLnBrk="0" hangingPunct="1">
              <a:lnSpc>
                <a:spcPct val="100000"/>
              </a:lnSpc>
              <a:spcBef>
                <a:spcPts val="0"/>
              </a:spcBef>
              <a:spcAft>
                <a:spcPts val="0"/>
              </a:spcAft>
              <a:buClrTx/>
              <a:buSzTx/>
              <a:buFontTx/>
              <a:buNone/>
              <a:tabLst/>
            </a:pPr>
            <a:r>
              <a:rPr lang="en-US" altLang="zh-CN" sz="1200" dirty="0">
                <a:solidFill>
                  <a:prstClr val="black"/>
                </a:solidFill>
                <a:latin typeface="Arial"/>
                <a:ea typeface="微软雅黑"/>
              </a:rPr>
              <a:t>call</a:t>
            </a:r>
            <a:r>
              <a:rPr lang="zh-CN" altLang="en-US" sz="1200" dirty="0">
                <a:solidFill>
                  <a:prstClr val="black"/>
                </a:solidFill>
                <a:latin typeface="Arial"/>
                <a:ea typeface="微软雅黑"/>
              </a:rPr>
              <a:t> </a:t>
            </a:r>
            <a:r>
              <a:rPr lang="en" altLang="zh-CN" sz="1200" dirty="0">
                <a:solidFill>
                  <a:prstClr val="black"/>
                </a:solidFill>
                <a:latin typeface="Arial"/>
                <a:ea typeface="微软雅黑"/>
              </a:rPr>
              <a:t>summary</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5" name="矩形 34">
            <a:extLst>
              <a:ext uri="{FF2B5EF4-FFF2-40B4-BE49-F238E27FC236}">
                <a16:creationId xmlns:a16="http://schemas.microsoft.com/office/drawing/2014/main" id="{5713D9E7-54C2-B54E-BD14-CB78505DA913}"/>
              </a:ext>
            </a:extLst>
          </p:cNvPr>
          <p:cNvSpPr/>
          <p:nvPr/>
        </p:nvSpPr>
        <p:spPr>
          <a:xfrm>
            <a:off x="7485949" y="5438304"/>
            <a:ext cx="1682562"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投诉热点发现</a:t>
            </a:r>
            <a:br>
              <a:rPr lang="en" altLang="zh-CN" sz="1200" dirty="0"/>
            </a:br>
            <a:r>
              <a:rPr lang="en" altLang="zh-CN" sz="900" b="0" i="0" dirty="0">
                <a:solidFill>
                  <a:srgbClr val="202124"/>
                </a:solidFill>
                <a:effectLst/>
                <a:latin typeface="arial" panose="020B0604020202020204" pitchFamily="34" charset="0"/>
              </a:rPr>
              <a:t>Complaint hotspot discovery</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6" name="矩形 35">
            <a:extLst>
              <a:ext uri="{FF2B5EF4-FFF2-40B4-BE49-F238E27FC236}">
                <a16:creationId xmlns:a16="http://schemas.microsoft.com/office/drawing/2014/main" id="{E0DAE65F-36D6-C648-BA09-24CDC0CE88E6}"/>
              </a:ext>
            </a:extLst>
          </p:cNvPr>
          <p:cNvSpPr/>
          <p:nvPr/>
        </p:nvSpPr>
        <p:spPr>
          <a:xfrm>
            <a:off x="5173012" y="6026682"/>
            <a:ext cx="2157340" cy="39968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投诉倾向分析</a:t>
            </a:r>
            <a:endParaRPr kumimoji="0" lang="en-US" altLang="zh-CN" sz="1200" b="0" i="0" u="none" strike="noStrike" kern="1200" cap="none" spc="0" normalizeH="0" baseline="0" noProof="0" dirty="0">
              <a:ln>
                <a:noFill/>
              </a:ln>
              <a:solidFill>
                <a:prstClr val="black"/>
              </a:solidFill>
              <a:effectLst/>
              <a:uLnTx/>
              <a:uFillTx/>
              <a:latin typeface="Arial"/>
              <a:ea typeface="微软雅黑"/>
              <a:cs typeface="+mn-cs"/>
            </a:endParaRPr>
          </a:p>
          <a:p>
            <a:pPr algn="ctr"/>
            <a:r>
              <a:rPr kumimoji="0" lang="en" altLang="zh-CN" sz="1200" b="0" i="0" u="none" strike="noStrike" kern="1200" cap="none" spc="0" normalizeH="0" baseline="0" noProof="0" dirty="0">
                <a:ln>
                  <a:noFill/>
                </a:ln>
                <a:solidFill>
                  <a:prstClr val="black"/>
                </a:solidFill>
                <a:effectLst/>
                <a:uLnTx/>
                <a:uFillTx/>
                <a:latin typeface="Arial"/>
                <a:ea typeface="微软雅黑"/>
                <a:cs typeface="+mn-cs"/>
              </a:rPr>
              <a:t>Complaint tendency analysis</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9" name="矩形 38">
            <a:extLst>
              <a:ext uri="{FF2B5EF4-FFF2-40B4-BE49-F238E27FC236}">
                <a16:creationId xmlns:a16="http://schemas.microsoft.com/office/drawing/2014/main" id="{4D93FDE3-038E-0442-ACB9-4BE5FE2F5758}"/>
              </a:ext>
            </a:extLst>
          </p:cNvPr>
          <p:cNvSpPr/>
          <p:nvPr/>
        </p:nvSpPr>
        <p:spPr>
          <a:xfrm>
            <a:off x="5173012" y="5421224"/>
            <a:ext cx="2157340"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携号转网倾向分析</a:t>
            </a:r>
            <a:endParaRPr kumimoji="0" lang="en-US" altLang="zh-CN" sz="1200" b="0" i="0" u="none" strike="noStrike" kern="1200" cap="none" spc="0" normalizeH="0" baseline="0" noProof="0" dirty="0">
              <a:ln>
                <a:noFill/>
              </a:ln>
              <a:solidFill>
                <a:prstClr val="black"/>
              </a:solidFill>
              <a:effectLst/>
              <a:uLnTx/>
              <a:uFillTx/>
              <a:latin typeface="Arial"/>
              <a:ea typeface="微软雅黑"/>
              <a:cs typeface="+mn-cs"/>
            </a:endParaRPr>
          </a:p>
          <a:p>
            <a:pPr algn="ctr"/>
            <a:r>
              <a:rPr kumimoji="0" lang="en" altLang="zh-CN" sz="900" b="0" i="0" u="none" strike="noStrike" kern="1200" cap="none" spc="0" normalizeH="0" baseline="0" noProof="0" dirty="0">
                <a:ln>
                  <a:noFill/>
                </a:ln>
                <a:solidFill>
                  <a:prstClr val="black"/>
                </a:solidFill>
                <a:effectLst/>
                <a:uLnTx/>
                <a:uFillTx/>
                <a:latin typeface="Arial"/>
                <a:ea typeface="微软雅黑"/>
                <a:cs typeface="+mn-cs"/>
              </a:rPr>
              <a:t>Analysis on the tendency of number portability and network transfer</a:t>
            </a:r>
            <a:endParaRPr kumimoji="0" lang="zh-CN" altLang="en-US" sz="9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6" name="下箭头 55">
            <a:extLst>
              <a:ext uri="{FF2B5EF4-FFF2-40B4-BE49-F238E27FC236}">
                <a16:creationId xmlns:a16="http://schemas.microsoft.com/office/drawing/2014/main" id="{500808BA-0DF2-974A-B789-D87AF967B1D3}"/>
              </a:ext>
            </a:extLst>
          </p:cNvPr>
          <p:cNvSpPr/>
          <p:nvPr/>
        </p:nvSpPr>
        <p:spPr>
          <a:xfrm rot="16200000">
            <a:off x="5619625" y="-2350652"/>
            <a:ext cx="192827" cy="7533314"/>
          </a:xfrm>
          <a:prstGeom prst="downArrow">
            <a:avLst/>
          </a:prstGeom>
          <a:gradFill>
            <a:gsLst>
              <a:gs pos="96005">
                <a:schemeClr val="accent1">
                  <a:lumMod val="75000"/>
                </a:schemeClr>
              </a:gs>
              <a:gs pos="80000">
                <a:schemeClr val="accent1">
                  <a:lumMod val="60000"/>
                  <a:lumOff val="40000"/>
                </a:schemeClr>
              </a:gs>
              <a:gs pos="0">
                <a:schemeClr val="accent1">
                  <a:lumMod val="20000"/>
                  <a:lumOff val="80000"/>
                </a:schemeClr>
              </a:gs>
              <a:gs pos="36000">
                <a:schemeClr val="accent1">
                  <a:lumMod val="40000"/>
                  <a:lumOff val="60000"/>
                </a:schemeClr>
              </a:gs>
              <a:gs pos="88000">
                <a:schemeClr val="accent1">
                  <a:lumMod val="60000"/>
                  <a:lumOff val="40000"/>
                </a:schemeClr>
              </a:gs>
              <a:gs pos="100000">
                <a:schemeClr val="accent1">
                  <a:lumMod val="75000"/>
                </a:schemeClr>
              </a:gs>
            </a:gsLst>
            <a:lin ang="5400000" scaled="1"/>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7" name="矩形 56">
            <a:extLst>
              <a:ext uri="{FF2B5EF4-FFF2-40B4-BE49-F238E27FC236}">
                <a16:creationId xmlns:a16="http://schemas.microsoft.com/office/drawing/2014/main" id="{351080C5-10D1-DB47-87FE-CF2F38F04ED5}"/>
              </a:ext>
            </a:extLst>
          </p:cNvPr>
          <p:cNvSpPr/>
          <p:nvPr/>
        </p:nvSpPr>
        <p:spPr>
          <a:xfrm>
            <a:off x="7485948" y="6006535"/>
            <a:ext cx="1696502"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投诉工单分类</a:t>
            </a:r>
            <a:endParaRPr kumimoji="0" lang="en-US" altLang="zh-CN" sz="1200" b="0" i="0" u="none" strike="noStrike" kern="1200" cap="none" spc="0" normalizeH="0" baseline="0" noProof="0" dirty="0">
              <a:ln>
                <a:noFill/>
              </a:ln>
              <a:solidFill>
                <a:prstClr val="black"/>
              </a:solidFill>
              <a:effectLst/>
              <a:uLnTx/>
              <a:uFillTx/>
              <a:latin typeface="Arial"/>
              <a:ea typeface="微软雅黑"/>
              <a:cs typeface="+mn-cs"/>
            </a:endParaRPr>
          </a:p>
          <a:p>
            <a:pPr algn="ctr"/>
            <a:r>
              <a:rPr kumimoji="0" lang="en" altLang="zh-CN" sz="900" b="0" i="0" u="none" strike="noStrike" kern="1200" cap="none" spc="0" normalizeH="0" baseline="0" noProof="0" dirty="0">
                <a:ln>
                  <a:noFill/>
                </a:ln>
                <a:solidFill>
                  <a:prstClr val="black"/>
                </a:solidFill>
                <a:effectLst/>
                <a:uLnTx/>
                <a:uFillTx/>
                <a:latin typeface="Arial"/>
                <a:ea typeface="微软雅黑"/>
                <a:cs typeface="+mn-cs"/>
              </a:rPr>
              <a:t>Complaint order classification</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9" name="文本框 58">
            <a:extLst>
              <a:ext uri="{FF2B5EF4-FFF2-40B4-BE49-F238E27FC236}">
                <a16:creationId xmlns:a16="http://schemas.microsoft.com/office/drawing/2014/main" id="{53A17F6E-CA7A-4048-BC97-8731B2837E4C}"/>
              </a:ext>
            </a:extLst>
          </p:cNvPr>
          <p:cNvSpPr txBox="1"/>
          <p:nvPr/>
        </p:nvSpPr>
        <p:spPr>
          <a:xfrm>
            <a:off x="2275428" y="2171061"/>
            <a:ext cx="1402948" cy="369332"/>
          </a:xfrm>
          <a:prstGeom prst="rect">
            <a:avLst/>
          </a:prstGeom>
          <a:noFill/>
        </p:spPr>
        <p:txBody>
          <a:bodyPr wrap="none" rtlCol="0">
            <a:spAutoFit/>
          </a:bodyPr>
          <a:lstStyle/>
          <a:p>
            <a:r>
              <a:rPr kumimoji="1" lang="en-US" altLang="zh-CN" dirty="0"/>
              <a:t>Three</a:t>
            </a:r>
            <a:r>
              <a:rPr kumimoji="1" lang="zh-CN" altLang="en-US" dirty="0"/>
              <a:t> </a:t>
            </a:r>
            <a:r>
              <a:rPr kumimoji="1" lang="en-US" altLang="zh-CN" dirty="0"/>
              <a:t>items</a:t>
            </a:r>
            <a:endParaRPr kumimoji="1" lang="zh-CN" altLang="en-US" dirty="0"/>
          </a:p>
        </p:txBody>
      </p:sp>
      <p:sp>
        <p:nvSpPr>
          <p:cNvPr id="60" name="文本框 59">
            <a:extLst>
              <a:ext uri="{FF2B5EF4-FFF2-40B4-BE49-F238E27FC236}">
                <a16:creationId xmlns:a16="http://schemas.microsoft.com/office/drawing/2014/main" id="{1B6665DA-CB74-2640-9B73-2DC2BA631209}"/>
              </a:ext>
            </a:extLst>
          </p:cNvPr>
          <p:cNvSpPr txBox="1"/>
          <p:nvPr/>
        </p:nvSpPr>
        <p:spPr>
          <a:xfrm>
            <a:off x="2415053" y="4196781"/>
            <a:ext cx="1120820" cy="369332"/>
          </a:xfrm>
          <a:prstGeom prst="rect">
            <a:avLst/>
          </a:prstGeom>
          <a:noFill/>
        </p:spPr>
        <p:txBody>
          <a:bodyPr wrap="none" rtlCol="0">
            <a:spAutoFit/>
          </a:bodyPr>
          <a:lstStyle/>
          <a:p>
            <a:r>
              <a:rPr kumimoji="1" lang="en-US" altLang="zh-CN" dirty="0"/>
              <a:t>Six</a:t>
            </a:r>
            <a:r>
              <a:rPr kumimoji="1" lang="zh-CN" altLang="en-US" dirty="0"/>
              <a:t> </a:t>
            </a:r>
            <a:r>
              <a:rPr kumimoji="1" lang="en-US" altLang="zh-CN" dirty="0"/>
              <a:t>items</a:t>
            </a:r>
            <a:endParaRPr kumimoji="1" lang="zh-CN" altLang="en-US" dirty="0"/>
          </a:p>
        </p:txBody>
      </p:sp>
      <p:sp>
        <p:nvSpPr>
          <p:cNvPr id="61" name="文本框 60">
            <a:extLst>
              <a:ext uri="{FF2B5EF4-FFF2-40B4-BE49-F238E27FC236}">
                <a16:creationId xmlns:a16="http://schemas.microsoft.com/office/drawing/2014/main" id="{B2A66496-59E2-4D44-9F68-D14C3FE15CD4}"/>
              </a:ext>
            </a:extLst>
          </p:cNvPr>
          <p:cNvSpPr txBox="1"/>
          <p:nvPr/>
        </p:nvSpPr>
        <p:spPr>
          <a:xfrm>
            <a:off x="2424408" y="6101712"/>
            <a:ext cx="1120820" cy="646331"/>
          </a:xfrm>
          <a:prstGeom prst="rect">
            <a:avLst/>
          </a:prstGeom>
          <a:noFill/>
        </p:spPr>
        <p:txBody>
          <a:bodyPr wrap="none" rtlCol="0">
            <a:spAutoFit/>
          </a:bodyPr>
          <a:lstStyle/>
          <a:p>
            <a:r>
              <a:rPr kumimoji="1" lang="en-US" altLang="zh-CN" dirty="0"/>
              <a:t>Six</a:t>
            </a:r>
            <a:r>
              <a:rPr kumimoji="1" lang="zh-CN" altLang="en-US" dirty="0"/>
              <a:t> </a:t>
            </a:r>
            <a:r>
              <a:rPr kumimoji="1" lang="en-US" altLang="zh-CN" dirty="0"/>
              <a:t>items</a:t>
            </a:r>
            <a:endParaRPr kumimoji="1" lang="zh-CN" altLang="en-US" dirty="0"/>
          </a:p>
          <a:p>
            <a:endParaRPr kumimoji="1" lang="zh-CN" altLang="en-US" dirty="0"/>
          </a:p>
        </p:txBody>
      </p:sp>
      <p:sp>
        <p:nvSpPr>
          <p:cNvPr id="64" name="右箭头 63">
            <a:extLst>
              <a:ext uri="{FF2B5EF4-FFF2-40B4-BE49-F238E27FC236}">
                <a16:creationId xmlns:a16="http://schemas.microsoft.com/office/drawing/2014/main" id="{32E9F587-E7CF-C948-9D85-D198998A2C1D}"/>
              </a:ext>
            </a:extLst>
          </p:cNvPr>
          <p:cNvSpPr/>
          <p:nvPr/>
        </p:nvSpPr>
        <p:spPr>
          <a:xfrm>
            <a:off x="1590985" y="2032818"/>
            <a:ext cx="358396" cy="206004"/>
          </a:xfrm>
          <a:prstGeom prst="rightArrow">
            <a:avLst/>
          </a:prstGeom>
          <a:solidFill>
            <a:schemeClr val="accent2">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5" name="右箭头 64">
            <a:extLst>
              <a:ext uri="{FF2B5EF4-FFF2-40B4-BE49-F238E27FC236}">
                <a16:creationId xmlns:a16="http://schemas.microsoft.com/office/drawing/2014/main" id="{BF17277C-AB8F-D146-8A0D-A193B8C6C0F0}"/>
              </a:ext>
            </a:extLst>
          </p:cNvPr>
          <p:cNvSpPr/>
          <p:nvPr/>
        </p:nvSpPr>
        <p:spPr>
          <a:xfrm>
            <a:off x="1590985" y="3223555"/>
            <a:ext cx="358396" cy="206004"/>
          </a:xfrm>
          <a:prstGeom prst="rightArrow">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6" name="右箭头 65">
            <a:extLst>
              <a:ext uri="{FF2B5EF4-FFF2-40B4-BE49-F238E27FC236}">
                <a16:creationId xmlns:a16="http://schemas.microsoft.com/office/drawing/2014/main" id="{0F66CC60-4BD2-5E46-B961-F0BB4B74E678}"/>
              </a:ext>
            </a:extLst>
          </p:cNvPr>
          <p:cNvSpPr/>
          <p:nvPr/>
        </p:nvSpPr>
        <p:spPr>
          <a:xfrm>
            <a:off x="1590985" y="4515810"/>
            <a:ext cx="358396" cy="206004"/>
          </a:xfrm>
          <a:prstGeom prst="rightArrow">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7" name="右箭头 66">
            <a:extLst>
              <a:ext uri="{FF2B5EF4-FFF2-40B4-BE49-F238E27FC236}">
                <a16:creationId xmlns:a16="http://schemas.microsoft.com/office/drawing/2014/main" id="{EE4143C6-B85C-D840-B59C-75B4351DCEA1}"/>
              </a:ext>
            </a:extLst>
          </p:cNvPr>
          <p:cNvSpPr/>
          <p:nvPr/>
        </p:nvSpPr>
        <p:spPr>
          <a:xfrm>
            <a:off x="1590985" y="5694819"/>
            <a:ext cx="358396" cy="206004"/>
          </a:xfrm>
          <a:prstGeom prst="rightArrow">
            <a:avLst/>
          </a:prstGeom>
          <a:solidFill>
            <a:schemeClr val="accent1">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5" name="矩形 24">
            <a:extLst>
              <a:ext uri="{FF2B5EF4-FFF2-40B4-BE49-F238E27FC236}">
                <a16:creationId xmlns:a16="http://schemas.microsoft.com/office/drawing/2014/main" id="{841DF640-9775-784D-8C25-AC6D4BFD9D3D}"/>
              </a:ext>
            </a:extLst>
          </p:cNvPr>
          <p:cNvSpPr/>
          <p:nvPr/>
        </p:nvSpPr>
        <p:spPr>
          <a:xfrm>
            <a:off x="5957952" y="2674455"/>
            <a:ext cx="1551105" cy="82571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智能助理</a:t>
            </a: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知识问答</a:t>
            </a:r>
            <a:endParaRPr kumimoji="0" lang="en-US" altLang="zh-CN" sz="1200" b="0" i="0" u="none" strike="noStrike" kern="1200" cap="none" spc="0" normalizeH="0" baseline="0" noProof="0" dirty="0">
              <a:ln>
                <a:noFill/>
              </a:ln>
              <a:solidFill>
                <a:prstClr val="black"/>
              </a:solidFill>
              <a:effectLst/>
              <a:uLnTx/>
              <a:uFillTx/>
              <a:latin typeface="Arial"/>
              <a:ea typeface="微软雅黑"/>
              <a:cs typeface="+mn-cs"/>
            </a:endParaRPr>
          </a:p>
          <a:p>
            <a:pPr algn="ctr"/>
            <a:r>
              <a:rPr kumimoji="0" lang="en" altLang="zh-CN" sz="1200" b="0" i="0" u="none" strike="noStrike" kern="1200" cap="none" spc="0" normalizeH="0" baseline="0" noProof="0" dirty="0">
                <a:ln>
                  <a:noFill/>
                </a:ln>
                <a:solidFill>
                  <a:prstClr val="black"/>
                </a:solidFill>
                <a:effectLst/>
                <a:uLnTx/>
                <a:uFillTx/>
                <a:latin typeface="Arial"/>
                <a:ea typeface="微软雅黑"/>
                <a:cs typeface="+mn-cs"/>
              </a:rPr>
              <a:t>Intelligent Assistant- Knowledge </a:t>
            </a: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 </a:t>
            </a:r>
            <a:r>
              <a:rPr kumimoji="0" lang="en" altLang="zh-CN" sz="1200" b="0" i="0" u="none" strike="noStrike" kern="1200" cap="none" spc="0" normalizeH="0" baseline="0" noProof="0" dirty="0">
                <a:ln>
                  <a:noFill/>
                </a:ln>
                <a:solidFill>
                  <a:prstClr val="black"/>
                </a:solidFill>
                <a:effectLst/>
                <a:uLnTx/>
                <a:uFillTx/>
                <a:latin typeface="Arial"/>
                <a:ea typeface="微软雅黑"/>
                <a:cs typeface="+mn-cs"/>
              </a:rPr>
              <a:t>Q&amp;A</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6" name="矩形 25">
            <a:extLst>
              <a:ext uri="{FF2B5EF4-FFF2-40B4-BE49-F238E27FC236}">
                <a16:creationId xmlns:a16="http://schemas.microsoft.com/office/drawing/2014/main" id="{0099C8C5-82A5-9641-B517-40EF528C0FEE}"/>
              </a:ext>
            </a:extLst>
          </p:cNvPr>
          <p:cNvSpPr/>
          <p:nvPr/>
        </p:nvSpPr>
        <p:spPr>
          <a:xfrm>
            <a:off x="5954883" y="3671548"/>
            <a:ext cx="1554174" cy="80939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智能助理</a:t>
            </a: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能力调用</a:t>
            </a:r>
            <a:endParaRPr kumimoji="0" lang="en-US" altLang="zh-CN" sz="1200" b="0" i="0" u="none" strike="noStrike" kern="1200" cap="none" spc="0" normalizeH="0" baseline="0" noProof="0" dirty="0">
              <a:ln>
                <a:noFill/>
              </a:ln>
              <a:solidFill>
                <a:prstClr val="black"/>
              </a:solidFill>
              <a:effectLst/>
              <a:uLnTx/>
              <a:uFillTx/>
              <a:latin typeface="Arial"/>
              <a:ea typeface="微软雅黑"/>
              <a:cs typeface="+mn-cs"/>
            </a:endParaRPr>
          </a:p>
          <a:p>
            <a:pPr algn="ctr"/>
            <a:r>
              <a:rPr kumimoji="0" lang="en" altLang="zh-CN" sz="1200" b="0" i="0" u="none" strike="noStrike" kern="1200" cap="none" spc="0" normalizeH="0" baseline="0" noProof="0" dirty="0">
                <a:ln>
                  <a:noFill/>
                </a:ln>
                <a:solidFill>
                  <a:prstClr val="black"/>
                </a:solidFill>
                <a:effectLst/>
                <a:uLnTx/>
                <a:uFillTx/>
                <a:latin typeface="Arial"/>
                <a:ea typeface="微软雅黑"/>
                <a:cs typeface="+mn-cs"/>
              </a:rPr>
              <a:t>Intelligent Assistant-Capability Call</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8" name="文本框 77">
            <a:extLst>
              <a:ext uri="{FF2B5EF4-FFF2-40B4-BE49-F238E27FC236}">
                <a16:creationId xmlns:a16="http://schemas.microsoft.com/office/drawing/2014/main" id="{F4DFF046-E7A7-DD4E-8417-CF3090EDFBDB}"/>
              </a:ext>
            </a:extLst>
          </p:cNvPr>
          <p:cNvSpPr txBox="1"/>
          <p:nvPr/>
        </p:nvSpPr>
        <p:spPr>
          <a:xfrm>
            <a:off x="6475151" y="3663274"/>
            <a:ext cx="170922" cy="307777"/>
          </a:xfrm>
          <a:prstGeom prst="rect">
            <a:avLst/>
          </a:prstGeom>
          <a:noFill/>
        </p:spPr>
        <p:txBody>
          <a:bodyPr wrap="square" rtlCol="0">
            <a:spAutoFit/>
          </a:bodyPr>
          <a:lstStyle/>
          <a:p>
            <a:endParaRPr kumimoji="1" lang="zh-CN" altLang="en-US" sz="1400" dirty="0"/>
          </a:p>
        </p:txBody>
      </p:sp>
      <p:sp>
        <p:nvSpPr>
          <p:cNvPr id="79" name="下箭头 78">
            <a:extLst>
              <a:ext uri="{FF2B5EF4-FFF2-40B4-BE49-F238E27FC236}">
                <a16:creationId xmlns:a16="http://schemas.microsoft.com/office/drawing/2014/main" id="{286C7A0F-CAF4-C742-9A4E-516F41F22EB9}"/>
              </a:ext>
            </a:extLst>
          </p:cNvPr>
          <p:cNvSpPr/>
          <p:nvPr/>
        </p:nvSpPr>
        <p:spPr>
          <a:xfrm>
            <a:off x="1885075" y="1385982"/>
            <a:ext cx="243265" cy="5466706"/>
          </a:xfrm>
          <a:prstGeom prst="downArrow">
            <a:avLst/>
          </a:prstGeom>
          <a:gradFill>
            <a:gsLst>
              <a:gs pos="96005">
                <a:schemeClr val="accent1">
                  <a:lumMod val="75000"/>
                </a:schemeClr>
              </a:gs>
              <a:gs pos="80000">
                <a:schemeClr val="accent1">
                  <a:lumMod val="60000"/>
                  <a:lumOff val="40000"/>
                </a:schemeClr>
              </a:gs>
              <a:gs pos="0">
                <a:schemeClr val="accent1">
                  <a:lumMod val="20000"/>
                  <a:lumOff val="80000"/>
                </a:schemeClr>
              </a:gs>
              <a:gs pos="36000">
                <a:schemeClr val="accent1">
                  <a:lumMod val="40000"/>
                  <a:lumOff val="60000"/>
                </a:schemeClr>
              </a:gs>
              <a:gs pos="88000">
                <a:schemeClr val="accent1">
                  <a:lumMod val="60000"/>
                  <a:lumOff val="40000"/>
                </a:schemeClr>
              </a:gs>
              <a:gs pos="100000">
                <a:schemeClr val="accent1">
                  <a:lumMod val="75000"/>
                </a:schemeClr>
              </a:gs>
            </a:gsLst>
            <a:lin ang="5400000" scaled="1"/>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90" name="文本框 89">
            <a:extLst>
              <a:ext uri="{FF2B5EF4-FFF2-40B4-BE49-F238E27FC236}">
                <a16:creationId xmlns:a16="http://schemas.microsoft.com/office/drawing/2014/main" id="{C966D1C4-4A00-874E-A082-B27CF38E8AD0}"/>
              </a:ext>
            </a:extLst>
          </p:cNvPr>
          <p:cNvSpPr txBox="1"/>
          <p:nvPr/>
        </p:nvSpPr>
        <p:spPr>
          <a:xfrm>
            <a:off x="4391000" y="4862692"/>
            <a:ext cx="2239893" cy="461665"/>
          </a:xfrm>
          <a:prstGeom prst="rect">
            <a:avLst/>
          </a:prstGeom>
          <a:noFill/>
        </p:spPr>
        <p:txBody>
          <a:bodyPr wrap="square" rtlCol="0">
            <a:spAutoFit/>
          </a:bodyPr>
          <a:lstStyle/>
          <a:p>
            <a:pPr algn="ctr"/>
            <a:r>
              <a:rPr kumimoji="1" lang="zh-CN" altLang="en-US" sz="1200" b="1" dirty="0"/>
              <a:t>智能话务分析</a:t>
            </a:r>
            <a:endParaRPr kumimoji="1" lang="en-US" altLang="zh-CN" sz="1200" b="1" dirty="0"/>
          </a:p>
          <a:p>
            <a:pPr algn="ctr"/>
            <a:r>
              <a:rPr lang="en" altLang="zh-CN" sz="1200" dirty="0"/>
              <a:t>Intelligent traffic analysis</a:t>
            </a:r>
            <a:endParaRPr kumimoji="1" lang="zh-CN" altLang="en-US" sz="1200" b="1" dirty="0"/>
          </a:p>
        </p:txBody>
      </p:sp>
      <p:sp>
        <p:nvSpPr>
          <p:cNvPr id="91" name="文本框 90">
            <a:extLst>
              <a:ext uri="{FF2B5EF4-FFF2-40B4-BE49-F238E27FC236}">
                <a16:creationId xmlns:a16="http://schemas.microsoft.com/office/drawing/2014/main" id="{B9947FE5-DED1-024A-977C-9E62694D96FC}"/>
              </a:ext>
            </a:extLst>
          </p:cNvPr>
          <p:cNvSpPr txBox="1"/>
          <p:nvPr/>
        </p:nvSpPr>
        <p:spPr>
          <a:xfrm>
            <a:off x="7238988" y="4907844"/>
            <a:ext cx="2135521" cy="461665"/>
          </a:xfrm>
          <a:prstGeom prst="rect">
            <a:avLst/>
          </a:prstGeom>
          <a:noFill/>
        </p:spPr>
        <p:txBody>
          <a:bodyPr wrap="none" rtlCol="0">
            <a:spAutoFit/>
          </a:bodyPr>
          <a:lstStyle/>
          <a:p>
            <a:pPr algn="ctr"/>
            <a:r>
              <a:rPr kumimoji="1" lang="zh-CN" altLang="en-US" sz="1200" b="1" dirty="0"/>
              <a:t>智能投诉分析</a:t>
            </a:r>
            <a:endParaRPr kumimoji="1" lang="en-US" altLang="zh-CN" sz="1200" b="1" dirty="0"/>
          </a:p>
          <a:p>
            <a:pPr algn="ctr"/>
            <a:r>
              <a:rPr lang="en" altLang="zh-CN" sz="1200" dirty="0"/>
              <a:t>Intelligent complaint analysis</a:t>
            </a:r>
            <a:endParaRPr kumimoji="1" lang="zh-CN" altLang="en-US" sz="1200" b="1" dirty="0"/>
          </a:p>
        </p:txBody>
      </p:sp>
      <p:sp>
        <p:nvSpPr>
          <p:cNvPr id="69" name="矩形 68">
            <a:extLst>
              <a:ext uri="{FF2B5EF4-FFF2-40B4-BE49-F238E27FC236}">
                <a16:creationId xmlns:a16="http://schemas.microsoft.com/office/drawing/2014/main" id="{FD66D14F-73BB-2649-929E-8DE464FCDB5F}"/>
              </a:ext>
            </a:extLst>
          </p:cNvPr>
          <p:cNvSpPr/>
          <p:nvPr/>
        </p:nvSpPr>
        <p:spPr>
          <a:xfrm>
            <a:off x="3910872" y="3300565"/>
            <a:ext cx="1840992" cy="721489"/>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black"/>
                </a:solidFill>
                <a:latin typeface="Arial"/>
                <a:ea typeface="微软雅黑"/>
              </a:rPr>
              <a:t>装维智能填单</a:t>
            </a:r>
            <a:endParaRPr lang="en-US" altLang="zh-CN" sz="1200" dirty="0">
              <a:solidFill>
                <a:prstClr val="black"/>
              </a:solidFill>
              <a:latin typeface="Arial"/>
              <a:ea typeface="微软雅黑"/>
            </a:endParaRPr>
          </a:p>
          <a:p>
            <a:pPr algn="ctr"/>
            <a:r>
              <a:rPr lang="en" altLang="zh-CN" sz="1200" dirty="0">
                <a:solidFill>
                  <a:prstClr val="black"/>
                </a:solidFill>
                <a:latin typeface="Arial"/>
                <a:ea typeface="微软雅黑"/>
              </a:rPr>
              <a:t>Intelligent form filling for installation and maintenance</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0" name="矩形 69">
            <a:extLst>
              <a:ext uri="{FF2B5EF4-FFF2-40B4-BE49-F238E27FC236}">
                <a16:creationId xmlns:a16="http://schemas.microsoft.com/office/drawing/2014/main" id="{293BDA66-6179-CF4C-BEEF-1F64ED39FD62}"/>
              </a:ext>
            </a:extLst>
          </p:cNvPr>
          <p:cNvSpPr/>
          <p:nvPr/>
        </p:nvSpPr>
        <p:spPr>
          <a:xfrm>
            <a:off x="3897927" y="4065957"/>
            <a:ext cx="1860394" cy="51857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black"/>
                </a:solidFill>
                <a:latin typeface="Arial"/>
                <a:ea typeface="微软雅黑"/>
              </a:rPr>
              <a:t>对话文本意图识别</a:t>
            </a:r>
            <a:r>
              <a:rPr lang="en" altLang="zh-CN" sz="1200" dirty="0">
                <a:solidFill>
                  <a:prstClr val="black"/>
                </a:solidFill>
                <a:latin typeface="Arial"/>
                <a:ea typeface="微软雅黑"/>
              </a:rPr>
              <a:t>Conversation text intent recognition</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A40EB8BD-8D86-7447-AF45-371F660B44CC}"/>
              </a:ext>
            </a:extLst>
          </p:cNvPr>
          <p:cNvSpPr txBox="1"/>
          <p:nvPr/>
        </p:nvSpPr>
        <p:spPr>
          <a:xfrm>
            <a:off x="4291138" y="908201"/>
            <a:ext cx="1047018" cy="307777"/>
          </a:xfrm>
          <a:prstGeom prst="rect">
            <a:avLst/>
          </a:prstGeom>
          <a:noFill/>
        </p:spPr>
        <p:txBody>
          <a:bodyPr wrap="none" rtlCol="0">
            <a:spAutoFit/>
          </a:bodyPr>
          <a:lstStyle/>
          <a:p>
            <a:r>
              <a:rPr kumimoji="1" lang="en-US" altLang="zh-CN" sz="1400" b="1" dirty="0"/>
              <a:t>NLP</a:t>
            </a:r>
            <a:r>
              <a:rPr kumimoji="1" lang="zh-CN" altLang="en-US" sz="1400" b="1" dirty="0"/>
              <a:t> </a:t>
            </a:r>
            <a:r>
              <a:rPr kumimoji="1" lang="en" altLang="zh-CN" sz="1400" b="1" dirty="0"/>
              <a:t>tasks</a:t>
            </a:r>
            <a:endParaRPr kumimoji="1" lang="zh-CN" altLang="en-US" sz="1400" b="1" dirty="0"/>
          </a:p>
        </p:txBody>
      </p:sp>
      <p:sp>
        <p:nvSpPr>
          <p:cNvPr id="68" name="文本框 67">
            <a:extLst>
              <a:ext uri="{FF2B5EF4-FFF2-40B4-BE49-F238E27FC236}">
                <a16:creationId xmlns:a16="http://schemas.microsoft.com/office/drawing/2014/main" id="{08AD786F-E1B9-5D46-A55F-391B4B356087}"/>
              </a:ext>
            </a:extLst>
          </p:cNvPr>
          <p:cNvSpPr txBox="1"/>
          <p:nvPr/>
        </p:nvSpPr>
        <p:spPr>
          <a:xfrm>
            <a:off x="5928382" y="844256"/>
            <a:ext cx="1664237" cy="523220"/>
          </a:xfrm>
          <a:prstGeom prst="rect">
            <a:avLst/>
          </a:prstGeom>
          <a:noFill/>
        </p:spPr>
        <p:txBody>
          <a:bodyPr wrap="square" rtlCol="0">
            <a:spAutoFit/>
          </a:bodyPr>
          <a:lstStyle/>
          <a:p>
            <a:pPr algn="ctr"/>
            <a:r>
              <a:rPr kumimoji="1" lang="en" altLang="zh-CN" sz="1400" b="1" dirty="0"/>
              <a:t>Knowledge </a:t>
            </a:r>
          </a:p>
          <a:p>
            <a:pPr algn="ctr"/>
            <a:r>
              <a:rPr kumimoji="1" lang="en" altLang="zh-CN" sz="1400" b="1" dirty="0"/>
              <a:t>Q&amp;A</a:t>
            </a:r>
            <a:r>
              <a:rPr kumimoji="1" lang="zh-CN" altLang="en-US" sz="1400" b="1" dirty="0"/>
              <a:t> </a:t>
            </a:r>
            <a:r>
              <a:rPr kumimoji="1" lang="en-US" altLang="zh-CN" sz="1400" b="1" dirty="0"/>
              <a:t>tasks</a:t>
            </a:r>
            <a:endParaRPr kumimoji="1" lang="zh-CN" altLang="en-US" sz="1400" b="1" dirty="0"/>
          </a:p>
        </p:txBody>
      </p:sp>
      <p:sp>
        <p:nvSpPr>
          <p:cNvPr id="73" name="文本框 72">
            <a:extLst>
              <a:ext uri="{FF2B5EF4-FFF2-40B4-BE49-F238E27FC236}">
                <a16:creationId xmlns:a16="http://schemas.microsoft.com/office/drawing/2014/main" id="{E05EE3EF-AFA4-CE42-8284-A2A4470BCD0E}"/>
              </a:ext>
            </a:extLst>
          </p:cNvPr>
          <p:cNvSpPr txBox="1"/>
          <p:nvPr/>
        </p:nvSpPr>
        <p:spPr>
          <a:xfrm>
            <a:off x="7694351" y="840600"/>
            <a:ext cx="1664238" cy="523220"/>
          </a:xfrm>
          <a:prstGeom prst="rect">
            <a:avLst/>
          </a:prstGeom>
          <a:noFill/>
        </p:spPr>
        <p:txBody>
          <a:bodyPr wrap="square" rtlCol="0">
            <a:spAutoFit/>
          </a:bodyPr>
          <a:lstStyle/>
          <a:p>
            <a:pPr algn="ctr"/>
            <a:r>
              <a:rPr kumimoji="1" lang="en" altLang="zh-CN" sz="1400" b="1" dirty="0"/>
              <a:t>Multi-round</a:t>
            </a:r>
            <a:r>
              <a:rPr kumimoji="1" lang="zh-CN" altLang="en-US" sz="1400" b="1" dirty="0"/>
              <a:t> </a:t>
            </a:r>
            <a:endParaRPr kumimoji="1" lang="en-US" altLang="zh-CN" sz="1400" b="1" dirty="0"/>
          </a:p>
          <a:p>
            <a:pPr algn="ctr"/>
            <a:r>
              <a:rPr kumimoji="1" lang="en-US" altLang="zh-CN" sz="1400" b="1" dirty="0"/>
              <a:t>Q&amp;A</a:t>
            </a:r>
            <a:r>
              <a:rPr kumimoji="1" lang="zh-CN" altLang="en-US" sz="1400" b="1" dirty="0"/>
              <a:t> </a:t>
            </a:r>
            <a:r>
              <a:rPr kumimoji="1" lang="en-US" altLang="zh-CN" sz="1400" b="1" dirty="0"/>
              <a:t>tasks</a:t>
            </a:r>
            <a:endParaRPr kumimoji="1" lang="zh-CN" altLang="en-US" sz="1400" b="1" dirty="0"/>
          </a:p>
        </p:txBody>
      </p:sp>
      <p:sp>
        <p:nvSpPr>
          <p:cNvPr id="76" name="矩形 75">
            <a:extLst>
              <a:ext uri="{FF2B5EF4-FFF2-40B4-BE49-F238E27FC236}">
                <a16:creationId xmlns:a16="http://schemas.microsoft.com/office/drawing/2014/main" id="{57406B3F-ECCB-3F41-BAD3-320F73B04801}"/>
              </a:ext>
            </a:extLst>
          </p:cNvPr>
          <p:cNvSpPr/>
          <p:nvPr/>
        </p:nvSpPr>
        <p:spPr>
          <a:xfrm>
            <a:off x="7712077" y="3040742"/>
            <a:ext cx="1551104" cy="109909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200" b="0" i="0" u="none" strike="noStrike" kern="1200" cap="none" spc="0" normalizeH="0" baseline="0" noProof="0" dirty="0">
                <a:ln>
                  <a:noFill/>
                </a:ln>
                <a:solidFill>
                  <a:prstClr val="black"/>
                </a:solidFill>
                <a:effectLst/>
                <a:uLnTx/>
                <a:uFillTx/>
                <a:latin typeface="Arial"/>
                <a:ea typeface="微软雅黑"/>
                <a:cs typeface="+mn-cs"/>
              </a:rPr>
              <a:t>多轮对话话术推荐</a:t>
            </a:r>
            <a:r>
              <a:rPr kumimoji="0" lang="en" altLang="zh-CN" sz="1200" b="0" i="0" u="none" strike="noStrike" kern="1200" cap="none" spc="0" normalizeH="0" baseline="0" noProof="0" dirty="0">
                <a:ln>
                  <a:noFill/>
                </a:ln>
                <a:solidFill>
                  <a:prstClr val="black"/>
                </a:solidFill>
                <a:effectLst/>
                <a:uLnTx/>
                <a:uFillTx/>
                <a:latin typeface="Arial"/>
                <a:ea typeface="微软雅黑"/>
                <a:cs typeface="+mn-cs"/>
              </a:rPr>
              <a:t>Recommendations for multi-turn dialogue techniques</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247F72B6-FB0F-C340-92E5-69800AF069FA}"/>
              </a:ext>
            </a:extLst>
          </p:cNvPr>
          <p:cNvSpPr txBox="1"/>
          <p:nvPr/>
        </p:nvSpPr>
        <p:spPr>
          <a:xfrm>
            <a:off x="291014" y="3300565"/>
            <a:ext cx="461665" cy="1803387"/>
          </a:xfrm>
          <a:prstGeom prst="rect">
            <a:avLst/>
          </a:prstGeom>
          <a:noFill/>
        </p:spPr>
        <p:txBody>
          <a:bodyPr vert="eaVert" wrap="square" rtlCol="0">
            <a:spAutoFit/>
          </a:bodyPr>
          <a:lstStyle/>
          <a:p>
            <a:r>
              <a:rPr kumimoji="1" lang="en" altLang="zh-CN" dirty="0"/>
              <a:t>service objects</a:t>
            </a:r>
            <a:endParaRPr kumimoji="1" lang="zh-CN" altLang="en-US" dirty="0"/>
          </a:p>
        </p:txBody>
      </p:sp>
    </p:spTree>
    <p:extLst>
      <p:ext uri="{BB962C8B-B14F-4D97-AF65-F5344CB8AC3E}">
        <p14:creationId xmlns:p14="http://schemas.microsoft.com/office/powerpoint/2010/main" val="387667140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a:extLst>
              <a:ext uri="{FF2B5EF4-FFF2-40B4-BE49-F238E27FC236}">
                <a16:creationId xmlns:a16="http://schemas.microsoft.com/office/drawing/2014/main" id="{B40691C0-A89D-C146-B5C6-EF0E752CDEBD}"/>
              </a:ext>
            </a:extLst>
          </p:cNvPr>
          <p:cNvSpPr/>
          <p:nvPr/>
        </p:nvSpPr>
        <p:spPr>
          <a:xfrm>
            <a:off x="7499501" y="929179"/>
            <a:ext cx="1468147" cy="3723144"/>
          </a:xfrm>
          <a:prstGeom prst="rect">
            <a:avLst/>
          </a:prstGeom>
          <a:solidFill>
            <a:schemeClr val="accent1">
              <a:lumMod val="40000"/>
              <a:lumOff val="6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81" name="矩形 80">
            <a:extLst>
              <a:ext uri="{FF2B5EF4-FFF2-40B4-BE49-F238E27FC236}">
                <a16:creationId xmlns:a16="http://schemas.microsoft.com/office/drawing/2014/main" id="{94D737E4-3B46-CA4B-8293-C7BEF9FDA87A}"/>
              </a:ext>
            </a:extLst>
          </p:cNvPr>
          <p:cNvSpPr/>
          <p:nvPr/>
        </p:nvSpPr>
        <p:spPr>
          <a:xfrm>
            <a:off x="5898050" y="929179"/>
            <a:ext cx="1468147" cy="3732294"/>
          </a:xfrm>
          <a:prstGeom prst="rect">
            <a:avLst/>
          </a:prstGeom>
          <a:solidFill>
            <a:schemeClr val="accent3">
              <a:lumMod val="40000"/>
              <a:lumOff val="6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80" name="矩形 79">
            <a:extLst>
              <a:ext uri="{FF2B5EF4-FFF2-40B4-BE49-F238E27FC236}">
                <a16:creationId xmlns:a16="http://schemas.microsoft.com/office/drawing/2014/main" id="{D098C2EE-1EFB-8047-B620-93863CECDA4A}"/>
              </a:ext>
            </a:extLst>
          </p:cNvPr>
          <p:cNvSpPr/>
          <p:nvPr/>
        </p:nvSpPr>
        <p:spPr>
          <a:xfrm>
            <a:off x="5781842" y="4840896"/>
            <a:ext cx="3584215" cy="1655364"/>
          </a:xfrm>
          <a:prstGeom prst="rect">
            <a:avLst/>
          </a:prstGeom>
          <a:solidFill>
            <a:schemeClr val="accent2">
              <a:lumMod val="40000"/>
              <a:lumOff val="6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7" name="矩形 76">
            <a:extLst>
              <a:ext uri="{FF2B5EF4-FFF2-40B4-BE49-F238E27FC236}">
                <a16:creationId xmlns:a16="http://schemas.microsoft.com/office/drawing/2014/main" id="{E3A40EB7-187A-BF41-B107-468D8DDBCC4B}"/>
              </a:ext>
            </a:extLst>
          </p:cNvPr>
          <p:cNvSpPr/>
          <p:nvPr/>
        </p:nvSpPr>
        <p:spPr>
          <a:xfrm>
            <a:off x="3832861" y="920101"/>
            <a:ext cx="1972393" cy="5574932"/>
          </a:xfrm>
          <a:prstGeom prst="rect">
            <a:avLst/>
          </a:prstGeom>
          <a:solidFill>
            <a:schemeClr val="accent2">
              <a:lumMod val="40000"/>
              <a:lumOff val="6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97" name="矩形 96">
            <a:extLst>
              <a:ext uri="{FF2B5EF4-FFF2-40B4-BE49-F238E27FC236}">
                <a16:creationId xmlns:a16="http://schemas.microsoft.com/office/drawing/2014/main" id="{A22AE37B-ADC2-534F-A875-5942CDC1ABFA}"/>
              </a:ext>
            </a:extLst>
          </p:cNvPr>
          <p:cNvSpPr/>
          <p:nvPr/>
        </p:nvSpPr>
        <p:spPr>
          <a:xfrm>
            <a:off x="356711" y="242379"/>
            <a:ext cx="9016287" cy="541318"/>
          </a:xfrm>
          <a:prstGeom prst="rect">
            <a:avLst/>
          </a:prstGeom>
          <a:solidFill>
            <a:schemeClr val="accent1">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rPr>
              <a:t>客服场景评估体系</a:t>
            </a:r>
          </a:p>
        </p:txBody>
      </p:sp>
      <p:sp>
        <p:nvSpPr>
          <p:cNvPr id="62" name="矩形 61">
            <a:extLst>
              <a:ext uri="{FF2B5EF4-FFF2-40B4-BE49-F238E27FC236}">
                <a16:creationId xmlns:a16="http://schemas.microsoft.com/office/drawing/2014/main" id="{E91557FB-38CE-AD4B-83F7-0DD5E3A36F7F}"/>
              </a:ext>
            </a:extLst>
          </p:cNvPr>
          <p:cNvSpPr/>
          <p:nvPr/>
        </p:nvSpPr>
        <p:spPr>
          <a:xfrm>
            <a:off x="2040671" y="4833278"/>
            <a:ext cx="7325386" cy="1782343"/>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8" name="矩形 57">
            <a:extLst>
              <a:ext uri="{FF2B5EF4-FFF2-40B4-BE49-F238E27FC236}">
                <a16:creationId xmlns:a16="http://schemas.microsoft.com/office/drawing/2014/main" id="{EE5C2CED-4232-2F4A-8EFE-91D49CC3A8BA}"/>
              </a:ext>
            </a:extLst>
          </p:cNvPr>
          <p:cNvSpPr/>
          <p:nvPr/>
        </p:nvSpPr>
        <p:spPr>
          <a:xfrm>
            <a:off x="2052140" y="2587906"/>
            <a:ext cx="7313917" cy="206441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id="{CAF30B94-E298-DF4F-99E3-A5C94FFF5924}"/>
              </a:ext>
            </a:extLst>
          </p:cNvPr>
          <p:cNvSpPr/>
          <p:nvPr/>
        </p:nvSpPr>
        <p:spPr>
          <a:xfrm>
            <a:off x="2059079" y="1503283"/>
            <a:ext cx="7313918" cy="1007672"/>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95" name="组合 94">
            <a:extLst>
              <a:ext uri="{FF2B5EF4-FFF2-40B4-BE49-F238E27FC236}">
                <a16:creationId xmlns:a16="http://schemas.microsoft.com/office/drawing/2014/main" id="{FE127506-9BFF-C543-9223-D18322BC7BCE}"/>
              </a:ext>
            </a:extLst>
          </p:cNvPr>
          <p:cNvGrpSpPr/>
          <p:nvPr/>
        </p:nvGrpSpPr>
        <p:grpSpPr>
          <a:xfrm>
            <a:off x="356711" y="1385982"/>
            <a:ext cx="1234707" cy="5362061"/>
            <a:chOff x="678449" y="1385982"/>
            <a:chExt cx="912968" cy="5362061"/>
          </a:xfrm>
        </p:grpSpPr>
        <p:sp>
          <p:nvSpPr>
            <p:cNvPr id="3" name="矩形 2">
              <a:extLst>
                <a:ext uri="{FF2B5EF4-FFF2-40B4-BE49-F238E27FC236}">
                  <a16:creationId xmlns:a16="http://schemas.microsoft.com/office/drawing/2014/main" id="{50BD8950-C4CB-3E46-B357-5D7F9D3F2A17}"/>
                </a:ext>
              </a:extLst>
            </p:cNvPr>
            <p:cNvSpPr/>
            <p:nvPr/>
          </p:nvSpPr>
          <p:spPr>
            <a:xfrm>
              <a:off x="678449" y="1385982"/>
              <a:ext cx="912968" cy="5362061"/>
            </a:xfrm>
            <a:prstGeom prst="rect">
              <a:avLst/>
            </a:prstGeom>
            <a:solidFill>
              <a:schemeClr val="accent1">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 name="圆角矩形 6">
              <a:extLst>
                <a:ext uri="{FF2B5EF4-FFF2-40B4-BE49-F238E27FC236}">
                  <a16:creationId xmlns:a16="http://schemas.microsoft.com/office/drawing/2014/main" id="{7A92A838-211E-C341-8834-A4002106E247}"/>
                </a:ext>
              </a:extLst>
            </p:cNvPr>
            <p:cNvSpPr/>
            <p:nvPr/>
          </p:nvSpPr>
          <p:spPr>
            <a:xfrm>
              <a:off x="958172" y="4139834"/>
              <a:ext cx="424543" cy="1055914"/>
            </a:xfrm>
            <a:prstGeom prst="roundRect">
              <a:avLst/>
            </a:prstGeom>
            <a:solidFill>
              <a:schemeClr val="accent3">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chemeClr val="bg1"/>
                  </a:solidFill>
                  <a:effectLst/>
                  <a:uLnTx/>
                  <a:uFillTx/>
                  <a:latin typeface="Arial"/>
                  <a:ea typeface="微软雅黑"/>
                  <a:cs typeface="+mn-cs"/>
                </a:rPr>
                <a:t>一线人员</a:t>
              </a:r>
            </a:p>
          </p:txBody>
        </p:sp>
        <p:sp>
          <p:nvSpPr>
            <p:cNvPr id="8" name="圆角矩形 7">
              <a:extLst>
                <a:ext uri="{FF2B5EF4-FFF2-40B4-BE49-F238E27FC236}">
                  <a16:creationId xmlns:a16="http://schemas.microsoft.com/office/drawing/2014/main" id="{A377245A-DD6F-E54E-B5AB-3F6999F1AB80}"/>
                </a:ext>
              </a:extLst>
            </p:cNvPr>
            <p:cNvSpPr/>
            <p:nvPr/>
          </p:nvSpPr>
          <p:spPr>
            <a:xfrm>
              <a:off x="971096" y="2880754"/>
              <a:ext cx="424543" cy="1055914"/>
            </a:xfrm>
            <a:prstGeom prst="roundRect">
              <a:avLst/>
            </a:prstGeom>
            <a:solidFill>
              <a:schemeClr val="accent3">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schemeClr val="bg1"/>
                  </a:solidFill>
                  <a:latin typeface="Arial"/>
                  <a:ea typeface="微软雅黑"/>
                </a:rPr>
                <a:t>坐席人员</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9" name="圆角矩形 8">
              <a:extLst>
                <a:ext uri="{FF2B5EF4-FFF2-40B4-BE49-F238E27FC236}">
                  <a16:creationId xmlns:a16="http://schemas.microsoft.com/office/drawing/2014/main" id="{9B24246A-341C-5545-8E80-084D6C22480C}"/>
                </a:ext>
              </a:extLst>
            </p:cNvPr>
            <p:cNvSpPr/>
            <p:nvPr/>
          </p:nvSpPr>
          <p:spPr>
            <a:xfrm>
              <a:off x="971097" y="1603382"/>
              <a:ext cx="424543" cy="1055914"/>
            </a:xfrm>
            <a:prstGeom prst="roundRect">
              <a:avLst/>
            </a:prstGeom>
            <a:solidFill>
              <a:schemeClr val="accent2">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chemeClr val="bg1"/>
                  </a:solidFill>
                  <a:effectLst/>
                  <a:uLnTx/>
                  <a:uFillTx/>
                  <a:latin typeface="Arial"/>
                  <a:ea typeface="微软雅黑"/>
                  <a:cs typeface="+mn-cs"/>
                </a:rPr>
                <a:t>大众用户</a:t>
              </a:r>
            </a:p>
          </p:txBody>
        </p:sp>
        <p:sp>
          <p:nvSpPr>
            <p:cNvPr id="10" name="圆角矩形 9">
              <a:extLst>
                <a:ext uri="{FF2B5EF4-FFF2-40B4-BE49-F238E27FC236}">
                  <a16:creationId xmlns:a16="http://schemas.microsoft.com/office/drawing/2014/main" id="{4CE6DCB6-0574-0445-BD43-F26BFFFBA95C}"/>
                </a:ext>
              </a:extLst>
            </p:cNvPr>
            <p:cNvSpPr/>
            <p:nvPr/>
          </p:nvSpPr>
          <p:spPr>
            <a:xfrm>
              <a:off x="964133" y="5443938"/>
              <a:ext cx="424543" cy="1055914"/>
            </a:xfrm>
            <a:prstGeom prst="roundRect">
              <a:avLst/>
            </a:prstGeom>
            <a:solidFill>
              <a:schemeClr val="accent1">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chemeClr val="bg1"/>
                  </a:solidFill>
                  <a:effectLst/>
                  <a:uLnTx/>
                  <a:uFillTx/>
                  <a:latin typeface="Arial"/>
                  <a:ea typeface="微软雅黑"/>
                  <a:cs typeface="+mn-cs"/>
                </a:rPr>
                <a:t>运营人员</a:t>
              </a:r>
            </a:p>
          </p:txBody>
        </p:sp>
      </p:grpSp>
      <p:sp>
        <p:nvSpPr>
          <p:cNvPr id="11" name="圆角矩形 10">
            <a:extLst>
              <a:ext uri="{FF2B5EF4-FFF2-40B4-BE49-F238E27FC236}">
                <a16:creationId xmlns:a16="http://schemas.microsoft.com/office/drawing/2014/main" id="{D1F124CD-A1CE-B84F-8768-7ACDA9D1176F}"/>
              </a:ext>
            </a:extLst>
          </p:cNvPr>
          <p:cNvSpPr/>
          <p:nvPr/>
        </p:nvSpPr>
        <p:spPr>
          <a:xfrm>
            <a:off x="2141786" y="1666017"/>
            <a:ext cx="1603947" cy="509665"/>
          </a:xfrm>
          <a:prstGeom prst="roundRect">
            <a:avLst/>
          </a:prstGeom>
          <a:solidFill>
            <a:schemeClr val="accent2">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b="1" dirty="0">
                <a:solidFill>
                  <a:schemeClr val="bg1"/>
                </a:solidFill>
                <a:latin typeface="Arial"/>
                <a:ea typeface="微软雅黑"/>
              </a:rPr>
              <a:t>话前</a:t>
            </a:r>
            <a:endParaRPr kumimoji="0" lang="zh-CN" altLang="en-US" sz="16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2" name="圆角矩形 11">
            <a:extLst>
              <a:ext uri="{FF2B5EF4-FFF2-40B4-BE49-F238E27FC236}">
                <a16:creationId xmlns:a16="http://schemas.microsoft.com/office/drawing/2014/main" id="{FAD3536D-72F3-164A-AF28-AD8324C4EBBC}"/>
              </a:ext>
            </a:extLst>
          </p:cNvPr>
          <p:cNvSpPr/>
          <p:nvPr/>
        </p:nvSpPr>
        <p:spPr>
          <a:xfrm>
            <a:off x="2112901" y="3601547"/>
            <a:ext cx="1603947" cy="509665"/>
          </a:xfrm>
          <a:prstGeom prst="roundRect">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b="1" dirty="0">
                <a:solidFill>
                  <a:schemeClr val="bg1"/>
                </a:solidFill>
                <a:latin typeface="Arial"/>
                <a:ea typeface="微软雅黑"/>
              </a:rPr>
              <a:t>话中</a:t>
            </a:r>
            <a:endParaRPr kumimoji="0" lang="zh-CN" altLang="en-US" sz="16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3" name="圆角矩形 12">
            <a:extLst>
              <a:ext uri="{FF2B5EF4-FFF2-40B4-BE49-F238E27FC236}">
                <a16:creationId xmlns:a16="http://schemas.microsoft.com/office/drawing/2014/main" id="{6586DE9D-75E8-3B46-8452-476F10C75C17}"/>
              </a:ext>
            </a:extLst>
          </p:cNvPr>
          <p:cNvSpPr/>
          <p:nvPr/>
        </p:nvSpPr>
        <p:spPr>
          <a:xfrm>
            <a:off x="2099769" y="5517018"/>
            <a:ext cx="1603947" cy="509665"/>
          </a:xfrm>
          <a:prstGeom prst="roundRect">
            <a:avLst/>
          </a:prstGeom>
          <a:solidFill>
            <a:schemeClr val="accent1">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b="1" dirty="0">
                <a:solidFill>
                  <a:schemeClr val="bg1"/>
                </a:solidFill>
                <a:latin typeface="Arial"/>
                <a:ea typeface="微软雅黑"/>
              </a:rPr>
              <a:t>话后</a:t>
            </a:r>
            <a:endParaRPr kumimoji="0" lang="zh-CN" altLang="en-US" sz="16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B8894B28-F4F2-8643-A88B-9897F958BCFC}"/>
              </a:ext>
            </a:extLst>
          </p:cNvPr>
          <p:cNvSpPr txBox="1"/>
          <p:nvPr/>
        </p:nvSpPr>
        <p:spPr>
          <a:xfrm>
            <a:off x="1530284" y="3326557"/>
            <a:ext cx="303803" cy="1200329"/>
          </a:xfrm>
          <a:prstGeom prst="rect">
            <a:avLst/>
          </a:prstGeom>
          <a:noFill/>
        </p:spPr>
        <p:txBody>
          <a:bodyPr wrap="square" rtlCol="0">
            <a:spAutoFit/>
          </a:bodyPr>
          <a:lstStyle/>
          <a:p>
            <a:r>
              <a:rPr kumimoji="1" lang="zh-CN" altLang="en-US" dirty="0"/>
              <a:t>大类场景</a:t>
            </a:r>
          </a:p>
        </p:txBody>
      </p:sp>
      <p:sp>
        <p:nvSpPr>
          <p:cNvPr id="16" name="矩形 15">
            <a:extLst>
              <a:ext uri="{FF2B5EF4-FFF2-40B4-BE49-F238E27FC236}">
                <a16:creationId xmlns:a16="http://schemas.microsoft.com/office/drawing/2014/main" id="{7E09228A-BE91-104A-8F58-6FE7A2F6926A}"/>
              </a:ext>
            </a:extLst>
          </p:cNvPr>
          <p:cNvSpPr/>
          <p:nvPr/>
        </p:nvSpPr>
        <p:spPr>
          <a:xfrm>
            <a:off x="4188166" y="1670843"/>
            <a:ext cx="1467192"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潜在商机挖掘</a:t>
            </a:r>
          </a:p>
        </p:txBody>
      </p:sp>
      <p:sp>
        <p:nvSpPr>
          <p:cNvPr id="18" name="矩形 17">
            <a:extLst>
              <a:ext uri="{FF2B5EF4-FFF2-40B4-BE49-F238E27FC236}">
                <a16:creationId xmlns:a16="http://schemas.microsoft.com/office/drawing/2014/main" id="{FA358132-BA1F-914E-BC1C-F58029074F73}"/>
              </a:ext>
            </a:extLst>
          </p:cNvPr>
          <p:cNvSpPr/>
          <p:nvPr/>
        </p:nvSpPr>
        <p:spPr>
          <a:xfrm>
            <a:off x="6053767" y="1657896"/>
            <a:ext cx="1107997"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数字人</a:t>
            </a:r>
            <a:endParaRPr kumimoji="0" lang="en-US" altLang="zh-CN" sz="1600" b="0" i="0" u="none" strike="noStrike" kern="1200" cap="none" spc="0" normalizeH="0" baseline="0" noProof="0" dirty="0">
              <a:ln>
                <a:noFill/>
              </a:ln>
              <a:solidFill>
                <a:prstClr val="black"/>
              </a:solidFill>
              <a:effectLst/>
              <a:uLnTx/>
              <a:uFillTx/>
              <a:latin typeface="Arial"/>
              <a:ea typeface="微软雅黑"/>
              <a:cs typeface="+mn-cs"/>
            </a:endParaRPr>
          </a:p>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单轮对话</a:t>
            </a:r>
          </a:p>
        </p:txBody>
      </p:sp>
      <p:sp>
        <p:nvSpPr>
          <p:cNvPr id="19" name="矩形 18">
            <a:extLst>
              <a:ext uri="{FF2B5EF4-FFF2-40B4-BE49-F238E27FC236}">
                <a16:creationId xmlns:a16="http://schemas.microsoft.com/office/drawing/2014/main" id="{6BB22B21-6E10-A342-AA35-92D9972175A1}"/>
              </a:ext>
            </a:extLst>
          </p:cNvPr>
          <p:cNvSpPr/>
          <p:nvPr/>
        </p:nvSpPr>
        <p:spPr>
          <a:xfrm>
            <a:off x="7635803" y="1672016"/>
            <a:ext cx="1107997"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语音导航多轮对话</a:t>
            </a:r>
          </a:p>
        </p:txBody>
      </p:sp>
      <p:sp>
        <p:nvSpPr>
          <p:cNvPr id="24" name="矩形 23">
            <a:extLst>
              <a:ext uri="{FF2B5EF4-FFF2-40B4-BE49-F238E27FC236}">
                <a16:creationId xmlns:a16="http://schemas.microsoft.com/office/drawing/2014/main" id="{E3553E8E-8615-C548-8C3D-7831C8379F38}"/>
              </a:ext>
            </a:extLst>
          </p:cNvPr>
          <p:cNvSpPr/>
          <p:nvPr/>
        </p:nvSpPr>
        <p:spPr>
          <a:xfrm>
            <a:off x="4188167" y="2826762"/>
            <a:ext cx="1455423"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套餐意图识别</a:t>
            </a:r>
          </a:p>
        </p:txBody>
      </p:sp>
      <p:sp>
        <p:nvSpPr>
          <p:cNvPr id="31" name="矩形 30">
            <a:extLst>
              <a:ext uri="{FF2B5EF4-FFF2-40B4-BE49-F238E27FC236}">
                <a16:creationId xmlns:a16="http://schemas.microsoft.com/office/drawing/2014/main" id="{95F629A3-9894-A845-B441-C397631481DE}"/>
              </a:ext>
            </a:extLst>
          </p:cNvPr>
          <p:cNvSpPr/>
          <p:nvPr/>
        </p:nvSpPr>
        <p:spPr>
          <a:xfrm>
            <a:off x="4138406" y="5352143"/>
            <a:ext cx="1160906"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话务溯源</a:t>
            </a:r>
            <a:endParaRPr kumimoji="0" lang="zh-CN" altLang="en-US" sz="160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AD58A259-2A74-CD40-AF09-FAC3FD19FF09}"/>
              </a:ext>
            </a:extLst>
          </p:cNvPr>
          <p:cNvSpPr/>
          <p:nvPr/>
        </p:nvSpPr>
        <p:spPr>
          <a:xfrm>
            <a:off x="4138405" y="5940138"/>
            <a:ext cx="1160907" cy="38159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话务摘要</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5" name="矩形 34">
            <a:extLst>
              <a:ext uri="{FF2B5EF4-FFF2-40B4-BE49-F238E27FC236}">
                <a16:creationId xmlns:a16="http://schemas.microsoft.com/office/drawing/2014/main" id="{5713D9E7-54C2-B54E-BD14-CB78505DA913}"/>
              </a:ext>
            </a:extLst>
          </p:cNvPr>
          <p:cNvSpPr/>
          <p:nvPr/>
        </p:nvSpPr>
        <p:spPr>
          <a:xfrm>
            <a:off x="7748397" y="5333668"/>
            <a:ext cx="1438215"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投诉热点发现</a:t>
            </a:r>
          </a:p>
        </p:txBody>
      </p:sp>
      <p:sp>
        <p:nvSpPr>
          <p:cNvPr id="36" name="矩形 35">
            <a:extLst>
              <a:ext uri="{FF2B5EF4-FFF2-40B4-BE49-F238E27FC236}">
                <a16:creationId xmlns:a16="http://schemas.microsoft.com/office/drawing/2014/main" id="{E0DAE65F-36D6-C648-BA09-24CDC0CE88E6}"/>
              </a:ext>
            </a:extLst>
          </p:cNvPr>
          <p:cNvSpPr/>
          <p:nvPr/>
        </p:nvSpPr>
        <p:spPr>
          <a:xfrm>
            <a:off x="5529049" y="5899006"/>
            <a:ext cx="1838159" cy="38295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投诉倾向分析</a:t>
            </a:r>
          </a:p>
        </p:txBody>
      </p:sp>
      <p:sp>
        <p:nvSpPr>
          <p:cNvPr id="39" name="矩形 38">
            <a:extLst>
              <a:ext uri="{FF2B5EF4-FFF2-40B4-BE49-F238E27FC236}">
                <a16:creationId xmlns:a16="http://schemas.microsoft.com/office/drawing/2014/main" id="{4D93FDE3-038E-0442-ACB9-4BE5FE2F5758}"/>
              </a:ext>
            </a:extLst>
          </p:cNvPr>
          <p:cNvSpPr/>
          <p:nvPr/>
        </p:nvSpPr>
        <p:spPr>
          <a:xfrm>
            <a:off x="5509472" y="5316588"/>
            <a:ext cx="1856726"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携号转网倾向分析</a:t>
            </a:r>
          </a:p>
        </p:txBody>
      </p:sp>
      <p:sp>
        <p:nvSpPr>
          <p:cNvPr id="56" name="下箭头 55">
            <a:extLst>
              <a:ext uri="{FF2B5EF4-FFF2-40B4-BE49-F238E27FC236}">
                <a16:creationId xmlns:a16="http://schemas.microsoft.com/office/drawing/2014/main" id="{500808BA-0DF2-974A-B789-D87AF967B1D3}"/>
              </a:ext>
            </a:extLst>
          </p:cNvPr>
          <p:cNvSpPr/>
          <p:nvPr/>
        </p:nvSpPr>
        <p:spPr>
          <a:xfrm rot="16200000">
            <a:off x="5619625" y="-2350652"/>
            <a:ext cx="192827" cy="7533314"/>
          </a:xfrm>
          <a:prstGeom prst="downArrow">
            <a:avLst/>
          </a:prstGeom>
          <a:gradFill>
            <a:gsLst>
              <a:gs pos="96005">
                <a:schemeClr val="accent1">
                  <a:lumMod val="75000"/>
                </a:schemeClr>
              </a:gs>
              <a:gs pos="80000">
                <a:schemeClr val="accent1">
                  <a:lumMod val="60000"/>
                  <a:lumOff val="40000"/>
                </a:schemeClr>
              </a:gs>
              <a:gs pos="0">
                <a:schemeClr val="accent1">
                  <a:lumMod val="20000"/>
                  <a:lumOff val="80000"/>
                </a:schemeClr>
              </a:gs>
              <a:gs pos="36000">
                <a:schemeClr val="accent1">
                  <a:lumMod val="40000"/>
                  <a:lumOff val="60000"/>
                </a:schemeClr>
              </a:gs>
              <a:gs pos="88000">
                <a:schemeClr val="accent1">
                  <a:lumMod val="60000"/>
                  <a:lumOff val="40000"/>
                </a:schemeClr>
              </a:gs>
              <a:gs pos="100000">
                <a:schemeClr val="accent1">
                  <a:lumMod val="75000"/>
                </a:schemeClr>
              </a:gs>
            </a:gsLst>
            <a:lin ang="5400000" scaled="1"/>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7" name="矩形 56">
            <a:extLst>
              <a:ext uri="{FF2B5EF4-FFF2-40B4-BE49-F238E27FC236}">
                <a16:creationId xmlns:a16="http://schemas.microsoft.com/office/drawing/2014/main" id="{351080C5-10D1-DB47-87FE-CF2F38F04ED5}"/>
              </a:ext>
            </a:extLst>
          </p:cNvPr>
          <p:cNvSpPr/>
          <p:nvPr/>
        </p:nvSpPr>
        <p:spPr>
          <a:xfrm>
            <a:off x="7747198" y="5901899"/>
            <a:ext cx="1453354"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投诉工单分类</a:t>
            </a:r>
          </a:p>
        </p:txBody>
      </p:sp>
      <p:sp>
        <p:nvSpPr>
          <p:cNvPr id="59" name="文本框 58">
            <a:extLst>
              <a:ext uri="{FF2B5EF4-FFF2-40B4-BE49-F238E27FC236}">
                <a16:creationId xmlns:a16="http://schemas.microsoft.com/office/drawing/2014/main" id="{53A17F6E-CA7A-4048-BC97-8731B2837E4C}"/>
              </a:ext>
            </a:extLst>
          </p:cNvPr>
          <p:cNvSpPr txBox="1"/>
          <p:nvPr/>
        </p:nvSpPr>
        <p:spPr>
          <a:xfrm>
            <a:off x="2570773" y="2183076"/>
            <a:ext cx="543739" cy="369332"/>
          </a:xfrm>
          <a:prstGeom prst="rect">
            <a:avLst/>
          </a:prstGeom>
          <a:noFill/>
        </p:spPr>
        <p:txBody>
          <a:bodyPr wrap="none" rtlCol="0">
            <a:spAutoFit/>
          </a:bodyPr>
          <a:lstStyle/>
          <a:p>
            <a:r>
              <a:rPr kumimoji="1" lang="en-US" altLang="zh-CN" dirty="0"/>
              <a:t>3</a:t>
            </a:r>
            <a:r>
              <a:rPr kumimoji="1" lang="zh-CN" altLang="en-US" dirty="0"/>
              <a:t>项</a:t>
            </a:r>
          </a:p>
        </p:txBody>
      </p:sp>
      <p:sp>
        <p:nvSpPr>
          <p:cNvPr id="60" name="文本框 59">
            <a:extLst>
              <a:ext uri="{FF2B5EF4-FFF2-40B4-BE49-F238E27FC236}">
                <a16:creationId xmlns:a16="http://schemas.microsoft.com/office/drawing/2014/main" id="{1B6665DA-CB74-2640-9B73-2DC2BA631209}"/>
              </a:ext>
            </a:extLst>
          </p:cNvPr>
          <p:cNvSpPr txBox="1"/>
          <p:nvPr/>
        </p:nvSpPr>
        <p:spPr>
          <a:xfrm>
            <a:off x="2589633" y="4194117"/>
            <a:ext cx="543739" cy="369332"/>
          </a:xfrm>
          <a:prstGeom prst="rect">
            <a:avLst/>
          </a:prstGeom>
          <a:noFill/>
        </p:spPr>
        <p:txBody>
          <a:bodyPr wrap="none" rtlCol="0">
            <a:spAutoFit/>
          </a:bodyPr>
          <a:lstStyle/>
          <a:p>
            <a:r>
              <a:rPr kumimoji="1" lang="en-US" altLang="zh-CN" dirty="0"/>
              <a:t>6</a:t>
            </a:r>
            <a:r>
              <a:rPr kumimoji="1" lang="zh-CN" altLang="en-US" dirty="0"/>
              <a:t>项</a:t>
            </a:r>
          </a:p>
        </p:txBody>
      </p:sp>
      <p:sp>
        <p:nvSpPr>
          <p:cNvPr id="61" name="文本框 60">
            <a:extLst>
              <a:ext uri="{FF2B5EF4-FFF2-40B4-BE49-F238E27FC236}">
                <a16:creationId xmlns:a16="http://schemas.microsoft.com/office/drawing/2014/main" id="{B2A66496-59E2-4D44-9F68-D14C3FE15CD4}"/>
              </a:ext>
            </a:extLst>
          </p:cNvPr>
          <p:cNvSpPr txBox="1"/>
          <p:nvPr/>
        </p:nvSpPr>
        <p:spPr>
          <a:xfrm>
            <a:off x="2570773" y="6100847"/>
            <a:ext cx="543739" cy="369332"/>
          </a:xfrm>
          <a:prstGeom prst="rect">
            <a:avLst/>
          </a:prstGeom>
          <a:noFill/>
        </p:spPr>
        <p:txBody>
          <a:bodyPr wrap="none" rtlCol="0">
            <a:spAutoFit/>
          </a:bodyPr>
          <a:lstStyle/>
          <a:p>
            <a:r>
              <a:rPr kumimoji="1" lang="en-US" altLang="zh-CN" dirty="0"/>
              <a:t>6</a:t>
            </a:r>
            <a:r>
              <a:rPr kumimoji="1" lang="zh-CN" altLang="en-US" dirty="0"/>
              <a:t>项</a:t>
            </a:r>
          </a:p>
        </p:txBody>
      </p:sp>
      <p:sp>
        <p:nvSpPr>
          <p:cNvPr id="64" name="右箭头 63">
            <a:extLst>
              <a:ext uri="{FF2B5EF4-FFF2-40B4-BE49-F238E27FC236}">
                <a16:creationId xmlns:a16="http://schemas.microsoft.com/office/drawing/2014/main" id="{32E9F587-E7CF-C948-9D85-D198998A2C1D}"/>
              </a:ext>
            </a:extLst>
          </p:cNvPr>
          <p:cNvSpPr/>
          <p:nvPr/>
        </p:nvSpPr>
        <p:spPr>
          <a:xfrm>
            <a:off x="1590985" y="2032818"/>
            <a:ext cx="358396" cy="206004"/>
          </a:xfrm>
          <a:prstGeom prst="rightArrow">
            <a:avLst/>
          </a:prstGeom>
          <a:solidFill>
            <a:schemeClr val="accent2">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5" name="右箭头 64">
            <a:extLst>
              <a:ext uri="{FF2B5EF4-FFF2-40B4-BE49-F238E27FC236}">
                <a16:creationId xmlns:a16="http://schemas.microsoft.com/office/drawing/2014/main" id="{BF17277C-AB8F-D146-8A0D-A193B8C6C0F0}"/>
              </a:ext>
            </a:extLst>
          </p:cNvPr>
          <p:cNvSpPr/>
          <p:nvPr/>
        </p:nvSpPr>
        <p:spPr>
          <a:xfrm>
            <a:off x="1590985" y="3223555"/>
            <a:ext cx="358396" cy="206004"/>
          </a:xfrm>
          <a:prstGeom prst="rightArrow">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6" name="右箭头 65">
            <a:extLst>
              <a:ext uri="{FF2B5EF4-FFF2-40B4-BE49-F238E27FC236}">
                <a16:creationId xmlns:a16="http://schemas.microsoft.com/office/drawing/2014/main" id="{0F66CC60-4BD2-5E46-B961-F0BB4B74E678}"/>
              </a:ext>
            </a:extLst>
          </p:cNvPr>
          <p:cNvSpPr/>
          <p:nvPr/>
        </p:nvSpPr>
        <p:spPr>
          <a:xfrm>
            <a:off x="1590985" y="4515810"/>
            <a:ext cx="358396" cy="206004"/>
          </a:xfrm>
          <a:prstGeom prst="rightArrow">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7" name="右箭头 66">
            <a:extLst>
              <a:ext uri="{FF2B5EF4-FFF2-40B4-BE49-F238E27FC236}">
                <a16:creationId xmlns:a16="http://schemas.microsoft.com/office/drawing/2014/main" id="{EE4143C6-B85C-D840-B59C-75B4351DCEA1}"/>
              </a:ext>
            </a:extLst>
          </p:cNvPr>
          <p:cNvSpPr/>
          <p:nvPr/>
        </p:nvSpPr>
        <p:spPr>
          <a:xfrm>
            <a:off x="1590985" y="5694819"/>
            <a:ext cx="358396" cy="206004"/>
          </a:xfrm>
          <a:prstGeom prst="rightArrow">
            <a:avLst/>
          </a:prstGeom>
          <a:solidFill>
            <a:schemeClr val="accent1">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2" name="组合 1">
            <a:extLst>
              <a:ext uri="{FF2B5EF4-FFF2-40B4-BE49-F238E27FC236}">
                <a16:creationId xmlns:a16="http://schemas.microsoft.com/office/drawing/2014/main" id="{B0EA3107-4245-7B43-9C6E-D9D18F19309B}"/>
              </a:ext>
            </a:extLst>
          </p:cNvPr>
          <p:cNvGrpSpPr/>
          <p:nvPr/>
        </p:nvGrpSpPr>
        <p:grpSpPr>
          <a:xfrm>
            <a:off x="6092074" y="2826762"/>
            <a:ext cx="1107997" cy="1654179"/>
            <a:chOff x="7288441" y="2801811"/>
            <a:chExt cx="1107997" cy="2021343"/>
          </a:xfrm>
        </p:grpSpPr>
        <p:sp>
          <p:nvSpPr>
            <p:cNvPr id="25" name="矩形 24">
              <a:extLst>
                <a:ext uri="{FF2B5EF4-FFF2-40B4-BE49-F238E27FC236}">
                  <a16:creationId xmlns:a16="http://schemas.microsoft.com/office/drawing/2014/main" id="{841DF640-9775-784D-8C25-AC6D4BFD9D3D}"/>
                </a:ext>
              </a:extLst>
            </p:cNvPr>
            <p:cNvSpPr/>
            <p:nvPr/>
          </p:nvSpPr>
          <p:spPr>
            <a:xfrm>
              <a:off x="7288441" y="2801811"/>
              <a:ext cx="1107997" cy="83364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智能助理</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知识问答</a:t>
              </a:r>
            </a:p>
          </p:txBody>
        </p:sp>
        <p:sp>
          <p:nvSpPr>
            <p:cNvPr id="26" name="矩形 25">
              <a:extLst>
                <a:ext uri="{FF2B5EF4-FFF2-40B4-BE49-F238E27FC236}">
                  <a16:creationId xmlns:a16="http://schemas.microsoft.com/office/drawing/2014/main" id="{0099C8C5-82A5-9641-B517-40EF528C0FEE}"/>
                </a:ext>
              </a:extLst>
            </p:cNvPr>
            <p:cNvSpPr/>
            <p:nvPr/>
          </p:nvSpPr>
          <p:spPr>
            <a:xfrm>
              <a:off x="7288755" y="3989511"/>
              <a:ext cx="1107368" cy="83364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智能助理</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能力调用</a:t>
              </a:r>
            </a:p>
          </p:txBody>
        </p:sp>
        <p:sp>
          <p:nvSpPr>
            <p:cNvPr id="78" name="文本框 77">
              <a:extLst>
                <a:ext uri="{FF2B5EF4-FFF2-40B4-BE49-F238E27FC236}">
                  <a16:creationId xmlns:a16="http://schemas.microsoft.com/office/drawing/2014/main" id="{F4DFF046-E7A7-DD4E-8417-CF3090EDFBDB}"/>
                </a:ext>
              </a:extLst>
            </p:cNvPr>
            <p:cNvSpPr txBox="1"/>
            <p:nvPr/>
          </p:nvSpPr>
          <p:spPr>
            <a:xfrm>
              <a:off x="7671518" y="3823997"/>
              <a:ext cx="170922" cy="369332"/>
            </a:xfrm>
            <a:prstGeom prst="rect">
              <a:avLst/>
            </a:prstGeom>
            <a:noFill/>
          </p:spPr>
          <p:txBody>
            <a:bodyPr wrap="square" rtlCol="0">
              <a:spAutoFit/>
            </a:bodyPr>
            <a:lstStyle/>
            <a:p>
              <a:endParaRPr kumimoji="1" lang="zh-CN" altLang="en-US" dirty="0"/>
            </a:p>
          </p:txBody>
        </p:sp>
      </p:grpSp>
      <p:sp>
        <p:nvSpPr>
          <p:cNvPr id="79" name="下箭头 78">
            <a:extLst>
              <a:ext uri="{FF2B5EF4-FFF2-40B4-BE49-F238E27FC236}">
                <a16:creationId xmlns:a16="http://schemas.microsoft.com/office/drawing/2014/main" id="{286C7A0F-CAF4-C742-9A4E-516F41F22EB9}"/>
              </a:ext>
            </a:extLst>
          </p:cNvPr>
          <p:cNvSpPr/>
          <p:nvPr/>
        </p:nvSpPr>
        <p:spPr>
          <a:xfrm>
            <a:off x="1885075" y="1385982"/>
            <a:ext cx="243265" cy="5466706"/>
          </a:xfrm>
          <a:prstGeom prst="downArrow">
            <a:avLst/>
          </a:prstGeom>
          <a:gradFill>
            <a:gsLst>
              <a:gs pos="96005">
                <a:schemeClr val="accent1">
                  <a:lumMod val="75000"/>
                </a:schemeClr>
              </a:gs>
              <a:gs pos="80000">
                <a:schemeClr val="accent1">
                  <a:lumMod val="60000"/>
                  <a:lumOff val="40000"/>
                </a:schemeClr>
              </a:gs>
              <a:gs pos="0">
                <a:schemeClr val="accent1">
                  <a:lumMod val="20000"/>
                  <a:lumOff val="80000"/>
                </a:schemeClr>
              </a:gs>
              <a:gs pos="36000">
                <a:schemeClr val="accent1">
                  <a:lumMod val="40000"/>
                  <a:lumOff val="60000"/>
                </a:schemeClr>
              </a:gs>
              <a:gs pos="88000">
                <a:schemeClr val="accent1">
                  <a:lumMod val="60000"/>
                  <a:lumOff val="40000"/>
                </a:schemeClr>
              </a:gs>
              <a:gs pos="100000">
                <a:schemeClr val="accent1">
                  <a:lumMod val="75000"/>
                </a:schemeClr>
              </a:gs>
            </a:gsLst>
            <a:lin ang="5400000" scaled="1"/>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90" name="文本框 89">
            <a:extLst>
              <a:ext uri="{FF2B5EF4-FFF2-40B4-BE49-F238E27FC236}">
                <a16:creationId xmlns:a16="http://schemas.microsoft.com/office/drawing/2014/main" id="{C966D1C4-4A00-874E-A082-B27CF38E8AD0}"/>
              </a:ext>
            </a:extLst>
          </p:cNvPr>
          <p:cNvSpPr txBox="1"/>
          <p:nvPr/>
        </p:nvSpPr>
        <p:spPr>
          <a:xfrm>
            <a:off x="4947560" y="4918005"/>
            <a:ext cx="1415772" cy="338554"/>
          </a:xfrm>
          <a:prstGeom prst="rect">
            <a:avLst/>
          </a:prstGeom>
          <a:noFill/>
        </p:spPr>
        <p:txBody>
          <a:bodyPr wrap="none" rtlCol="0">
            <a:spAutoFit/>
          </a:bodyPr>
          <a:lstStyle/>
          <a:p>
            <a:r>
              <a:rPr kumimoji="1" lang="zh-CN" altLang="en-US" sz="1600" b="1" dirty="0"/>
              <a:t>智能话务分析</a:t>
            </a:r>
          </a:p>
        </p:txBody>
      </p:sp>
      <p:sp>
        <p:nvSpPr>
          <p:cNvPr id="91" name="文本框 90">
            <a:extLst>
              <a:ext uri="{FF2B5EF4-FFF2-40B4-BE49-F238E27FC236}">
                <a16:creationId xmlns:a16="http://schemas.microsoft.com/office/drawing/2014/main" id="{B9947FE5-DED1-024A-977C-9E62694D96FC}"/>
              </a:ext>
            </a:extLst>
          </p:cNvPr>
          <p:cNvSpPr txBox="1"/>
          <p:nvPr/>
        </p:nvSpPr>
        <p:spPr>
          <a:xfrm>
            <a:off x="7738865" y="4918005"/>
            <a:ext cx="1438214" cy="338554"/>
          </a:xfrm>
          <a:prstGeom prst="rect">
            <a:avLst/>
          </a:prstGeom>
          <a:noFill/>
        </p:spPr>
        <p:txBody>
          <a:bodyPr wrap="none" rtlCol="0">
            <a:spAutoFit/>
          </a:bodyPr>
          <a:lstStyle/>
          <a:p>
            <a:r>
              <a:rPr kumimoji="1" lang="zh-CN" altLang="en-US" sz="1600" b="1" dirty="0"/>
              <a:t>智能投诉分析</a:t>
            </a:r>
          </a:p>
        </p:txBody>
      </p:sp>
      <p:sp>
        <p:nvSpPr>
          <p:cNvPr id="69" name="矩形 68">
            <a:extLst>
              <a:ext uri="{FF2B5EF4-FFF2-40B4-BE49-F238E27FC236}">
                <a16:creationId xmlns:a16="http://schemas.microsoft.com/office/drawing/2014/main" id="{FD66D14F-73BB-2649-929E-8DE464FCDB5F}"/>
              </a:ext>
            </a:extLst>
          </p:cNvPr>
          <p:cNvSpPr/>
          <p:nvPr/>
        </p:nvSpPr>
        <p:spPr>
          <a:xfrm>
            <a:off x="4188167" y="3451417"/>
            <a:ext cx="1455420"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装维智能填单</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0" name="矩形 69">
            <a:extLst>
              <a:ext uri="{FF2B5EF4-FFF2-40B4-BE49-F238E27FC236}">
                <a16:creationId xmlns:a16="http://schemas.microsoft.com/office/drawing/2014/main" id="{293BDA66-6179-CF4C-BEEF-1F64ED39FD62}"/>
              </a:ext>
            </a:extLst>
          </p:cNvPr>
          <p:cNvSpPr/>
          <p:nvPr/>
        </p:nvSpPr>
        <p:spPr>
          <a:xfrm>
            <a:off x="4186983" y="4023282"/>
            <a:ext cx="1455413" cy="51857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对话文本意图识别</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A40EB8BD-8D86-7447-AF45-371F660B44CC}"/>
              </a:ext>
            </a:extLst>
          </p:cNvPr>
          <p:cNvSpPr txBox="1"/>
          <p:nvPr/>
        </p:nvSpPr>
        <p:spPr>
          <a:xfrm>
            <a:off x="4238395" y="955010"/>
            <a:ext cx="1212191" cy="400110"/>
          </a:xfrm>
          <a:prstGeom prst="rect">
            <a:avLst/>
          </a:prstGeom>
          <a:noFill/>
        </p:spPr>
        <p:txBody>
          <a:bodyPr wrap="none" rtlCol="0">
            <a:spAutoFit/>
          </a:bodyPr>
          <a:lstStyle/>
          <a:p>
            <a:r>
              <a:rPr kumimoji="1" lang="en-US" altLang="zh-CN" sz="2000" b="1" dirty="0"/>
              <a:t>NLP</a:t>
            </a:r>
            <a:r>
              <a:rPr kumimoji="1" lang="zh-CN" altLang="en-US" sz="2000" b="1" dirty="0"/>
              <a:t>能力</a:t>
            </a:r>
          </a:p>
        </p:txBody>
      </p:sp>
      <p:sp>
        <p:nvSpPr>
          <p:cNvPr id="68" name="文本框 67">
            <a:extLst>
              <a:ext uri="{FF2B5EF4-FFF2-40B4-BE49-F238E27FC236}">
                <a16:creationId xmlns:a16="http://schemas.microsoft.com/office/drawing/2014/main" id="{08AD786F-E1B9-5D46-A55F-391B4B356087}"/>
              </a:ext>
            </a:extLst>
          </p:cNvPr>
          <p:cNvSpPr txBox="1"/>
          <p:nvPr/>
        </p:nvSpPr>
        <p:spPr>
          <a:xfrm>
            <a:off x="5832721" y="977734"/>
            <a:ext cx="1569660" cy="369332"/>
          </a:xfrm>
          <a:prstGeom prst="rect">
            <a:avLst/>
          </a:prstGeom>
          <a:noFill/>
        </p:spPr>
        <p:txBody>
          <a:bodyPr wrap="none" rtlCol="0">
            <a:spAutoFit/>
          </a:bodyPr>
          <a:lstStyle/>
          <a:p>
            <a:r>
              <a:rPr kumimoji="1" lang="zh-CN" altLang="en-US" b="1" dirty="0"/>
              <a:t>知识问答能力</a:t>
            </a:r>
          </a:p>
        </p:txBody>
      </p:sp>
      <p:sp>
        <p:nvSpPr>
          <p:cNvPr id="73" name="文本框 72">
            <a:extLst>
              <a:ext uri="{FF2B5EF4-FFF2-40B4-BE49-F238E27FC236}">
                <a16:creationId xmlns:a16="http://schemas.microsoft.com/office/drawing/2014/main" id="{E05EE3EF-AFA4-CE42-8284-A2A4470BCD0E}"/>
              </a:ext>
            </a:extLst>
          </p:cNvPr>
          <p:cNvSpPr txBox="1"/>
          <p:nvPr/>
        </p:nvSpPr>
        <p:spPr>
          <a:xfrm>
            <a:off x="7437551" y="963120"/>
            <a:ext cx="1772711" cy="369332"/>
          </a:xfrm>
          <a:prstGeom prst="rect">
            <a:avLst/>
          </a:prstGeom>
          <a:noFill/>
        </p:spPr>
        <p:txBody>
          <a:bodyPr wrap="square" rtlCol="0">
            <a:spAutoFit/>
          </a:bodyPr>
          <a:lstStyle/>
          <a:p>
            <a:r>
              <a:rPr kumimoji="1" lang="zh-CN" altLang="en-US" b="1" dirty="0"/>
              <a:t>多轮对话能力</a:t>
            </a:r>
          </a:p>
        </p:txBody>
      </p:sp>
      <p:sp>
        <p:nvSpPr>
          <p:cNvPr id="76" name="矩形 75">
            <a:extLst>
              <a:ext uri="{FF2B5EF4-FFF2-40B4-BE49-F238E27FC236}">
                <a16:creationId xmlns:a16="http://schemas.microsoft.com/office/drawing/2014/main" id="{57406B3F-ECCB-3F41-BAD3-320F73B04801}"/>
              </a:ext>
            </a:extLst>
          </p:cNvPr>
          <p:cNvSpPr/>
          <p:nvPr/>
        </p:nvSpPr>
        <p:spPr>
          <a:xfrm>
            <a:off x="7713465" y="3040742"/>
            <a:ext cx="1107997"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多轮对话话术推荐</a:t>
            </a:r>
          </a:p>
        </p:txBody>
      </p:sp>
      <p:sp>
        <p:nvSpPr>
          <p:cNvPr id="5" name="文本框 4">
            <a:extLst>
              <a:ext uri="{FF2B5EF4-FFF2-40B4-BE49-F238E27FC236}">
                <a16:creationId xmlns:a16="http://schemas.microsoft.com/office/drawing/2014/main" id="{247F72B6-FB0F-C340-92E5-69800AF069FA}"/>
              </a:ext>
            </a:extLst>
          </p:cNvPr>
          <p:cNvSpPr txBox="1"/>
          <p:nvPr/>
        </p:nvSpPr>
        <p:spPr>
          <a:xfrm>
            <a:off x="323914" y="3341525"/>
            <a:ext cx="222873" cy="1200329"/>
          </a:xfrm>
          <a:prstGeom prst="rect">
            <a:avLst/>
          </a:prstGeom>
          <a:noFill/>
        </p:spPr>
        <p:txBody>
          <a:bodyPr wrap="square" rtlCol="0">
            <a:spAutoFit/>
          </a:bodyPr>
          <a:lstStyle/>
          <a:p>
            <a:r>
              <a:rPr kumimoji="1" lang="zh-CN" altLang="en-US" dirty="0"/>
              <a:t>服务对象</a:t>
            </a:r>
          </a:p>
        </p:txBody>
      </p:sp>
    </p:spTree>
    <p:extLst>
      <p:ext uri="{BB962C8B-B14F-4D97-AF65-F5344CB8AC3E}">
        <p14:creationId xmlns:p14="http://schemas.microsoft.com/office/powerpoint/2010/main" val="2089083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a:extLst>
              <a:ext uri="{FF2B5EF4-FFF2-40B4-BE49-F238E27FC236}">
                <a16:creationId xmlns:a16="http://schemas.microsoft.com/office/drawing/2014/main" id="{A22AE37B-ADC2-534F-A875-5942CDC1ABFA}"/>
              </a:ext>
            </a:extLst>
          </p:cNvPr>
          <p:cNvSpPr/>
          <p:nvPr/>
        </p:nvSpPr>
        <p:spPr>
          <a:xfrm>
            <a:off x="618881" y="242379"/>
            <a:ext cx="9362063" cy="541318"/>
          </a:xfrm>
          <a:prstGeom prst="rect">
            <a:avLst/>
          </a:prstGeom>
          <a:solidFill>
            <a:schemeClr val="accent1">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rPr>
              <a:t>客服场景评估体系</a:t>
            </a:r>
          </a:p>
        </p:txBody>
      </p:sp>
      <p:sp>
        <p:nvSpPr>
          <p:cNvPr id="62" name="矩形 61">
            <a:extLst>
              <a:ext uri="{FF2B5EF4-FFF2-40B4-BE49-F238E27FC236}">
                <a16:creationId xmlns:a16="http://schemas.microsoft.com/office/drawing/2014/main" id="{E91557FB-38CE-AD4B-83F7-0DD5E3A36F7F}"/>
              </a:ext>
            </a:extLst>
          </p:cNvPr>
          <p:cNvSpPr/>
          <p:nvPr/>
        </p:nvSpPr>
        <p:spPr>
          <a:xfrm>
            <a:off x="2040670" y="4997310"/>
            <a:ext cx="7894391" cy="1618311"/>
          </a:xfrm>
          <a:prstGeom prst="rect">
            <a:avLst/>
          </a:prstGeom>
          <a:solidFill>
            <a:schemeClr val="accent1">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8" name="矩形 57">
            <a:extLst>
              <a:ext uri="{FF2B5EF4-FFF2-40B4-BE49-F238E27FC236}">
                <a16:creationId xmlns:a16="http://schemas.microsoft.com/office/drawing/2014/main" id="{EE5C2CED-4232-2F4A-8EFE-91D49CC3A8BA}"/>
              </a:ext>
            </a:extLst>
          </p:cNvPr>
          <p:cNvSpPr/>
          <p:nvPr/>
        </p:nvSpPr>
        <p:spPr>
          <a:xfrm>
            <a:off x="2052140" y="2587906"/>
            <a:ext cx="7894391" cy="2258095"/>
          </a:xfrm>
          <a:prstGeom prst="rect">
            <a:avLst/>
          </a:prstGeom>
          <a:solidFill>
            <a:schemeClr val="accent3">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id="{CAF30B94-E298-DF4F-99E3-A5C94FFF5924}"/>
              </a:ext>
            </a:extLst>
          </p:cNvPr>
          <p:cNvSpPr/>
          <p:nvPr/>
        </p:nvSpPr>
        <p:spPr>
          <a:xfrm>
            <a:off x="2059078" y="1503283"/>
            <a:ext cx="7894391" cy="1007672"/>
          </a:xfrm>
          <a:prstGeom prst="rect">
            <a:avLst/>
          </a:prstGeom>
          <a:solidFill>
            <a:schemeClr val="accent2">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247F72B6-FB0F-C340-92E5-69800AF069FA}"/>
              </a:ext>
            </a:extLst>
          </p:cNvPr>
          <p:cNvSpPr txBox="1"/>
          <p:nvPr/>
        </p:nvSpPr>
        <p:spPr>
          <a:xfrm>
            <a:off x="541706" y="992318"/>
            <a:ext cx="1107996" cy="369332"/>
          </a:xfrm>
          <a:prstGeom prst="rect">
            <a:avLst/>
          </a:prstGeom>
          <a:noFill/>
        </p:spPr>
        <p:txBody>
          <a:bodyPr wrap="none" rtlCol="0">
            <a:spAutoFit/>
          </a:bodyPr>
          <a:lstStyle/>
          <a:p>
            <a:r>
              <a:rPr kumimoji="1" lang="zh-CN" altLang="en-US" dirty="0"/>
              <a:t>服务对象</a:t>
            </a:r>
          </a:p>
        </p:txBody>
      </p:sp>
      <p:grpSp>
        <p:nvGrpSpPr>
          <p:cNvPr id="95" name="组合 94">
            <a:extLst>
              <a:ext uri="{FF2B5EF4-FFF2-40B4-BE49-F238E27FC236}">
                <a16:creationId xmlns:a16="http://schemas.microsoft.com/office/drawing/2014/main" id="{FE127506-9BFF-C543-9223-D18322BC7BCE}"/>
              </a:ext>
            </a:extLst>
          </p:cNvPr>
          <p:cNvGrpSpPr/>
          <p:nvPr/>
        </p:nvGrpSpPr>
        <p:grpSpPr>
          <a:xfrm>
            <a:off x="541706" y="1385982"/>
            <a:ext cx="1049710" cy="5362061"/>
            <a:chOff x="795050" y="1385982"/>
            <a:chExt cx="796366" cy="5362061"/>
          </a:xfrm>
        </p:grpSpPr>
        <p:sp>
          <p:nvSpPr>
            <p:cNvPr id="3" name="矩形 2">
              <a:extLst>
                <a:ext uri="{FF2B5EF4-FFF2-40B4-BE49-F238E27FC236}">
                  <a16:creationId xmlns:a16="http://schemas.microsoft.com/office/drawing/2014/main" id="{50BD8950-C4CB-3E46-B357-5D7F9D3F2A17}"/>
                </a:ext>
              </a:extLst>
            </p:cNvPr>
            <p:cNvSpPr/>
            <p:nvPr/>
          </p:nvSpPr>
          <p:spPr>
            <a:xfrm>
              <a:off x="795050" y="1385982"/>
              <a:ext cx="796366" cy="5362061"/>
            </a:xfrm>
            <a:prstGeom prst="rect">
              <a:avLst/>
            </a:prstGeom>
            <a:solidFill>
              <a:schemeClr val="accent1">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 name="圆角矩形 6">
              <a:extLst>
                <a:ext uri="{FF2B5EF4-FFF2-40B4-BE49-F238E27FC236}">
                  <a16:creationId xmlns:a16="http://schemas.microsoft.com/office/drawing/2014/main" id="{7A92A838-211E-C341-8834-A4002106E247}"/>
                </a:ext>
              </a:extLst>
            </p:cNvPr>
            <p:cNvSpPr/>
            <p:nvPr/>
          </p:nvSpPr>
          <p:spPr>
            <a:xfrm>
              <a:off x="958172" y="4139834"/>
              <a:ext cx="424543" cy="1055914"/>
            </a:xfrm>
            <a:prstGeom prst="roundRect">
              <a:avLst/>
            </a:prstGeom>
            <a:solidFill>
              <a:schemeClr val="accent3">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chemeClr val="bg1"/>
                  </a:solidFill>
                  <a:effectLst/>
                  <a:uLnTx/>
                  <a:uFillTx/>
                  <a:latin typeface="Arial"/>
                  <a:ea typeface="微软雅黑"/>
                  <a:cs typeface="+mn-cs"/>
                </a:rPr>
                <a:t>一线人员</a:t>
              </a:r>
            </a:p>
          </p:txBody>
        </p:sp>
        <p:sp>
          <p:nvSpPr>
            <p:cNvPr id="8" name="圆角矩形 7">
              <a:extLst>
                <a:ext uri="{FF2B5EF4-FFF2-40B4-BE49-F238E27FC236}">
                  <a16:creationId xmlns:a16="http://schemas.microsoft.com/office/drawing/2014/main" id="{A377245A-DD6F-E54E-B5AB-3F6999F1AB80}"/>
                </a:ext>
              </a:extLst>
            </p:cNvPr>
            <p:cNvSpPr/>
            <p:nvPr/>
          </p:nvSpPr>
          <p:spPr>
            <a:xfrm>
              <a:off x="971096" y="2880754"/>
              <a:ext cx="424543" cy="1055914"/>
            </a:xfrm>
            <a:prstGeom prst="roundRect">
              <a:avLst/>
            </a:prstGeom>
            <a:solidFill>
              <a:schemeClr val="accent3">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schemeClr val="bg1"/>
                  </a:solidFill>
                  <a:latin typeface="Arial"/>
                  <a:ea typeface="微软雅黑"/>
                </a:rPr>
                <a:t>坐席人员</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9" name="圆角矩形 8">
              <a:extLst>
                <a:ext uri="{FF2B5EF4-FFF2-40B4-BE49-F238E27FC236}">
                  <a16:creationId xmlns:a16="http://schemas.microsoft.com/office/drawing/2014/main" id="{9B24246A-341C-5545-8E80-084D6C22480C}"/>
                </a:ext>
              </a:extLst>
            </p:cNvPr>
            <p:cNvSpPr/>
            <p:nvPr/>
          </p:nvSpPr>
          <p:spPr>
            <a:xfrm>
              <a:off x="971097" y="1603382"/>
              <a:ext cx="424543" cy="1055914"/>
            </a:xfrm>
            <a:prstGeom prst="roundRect">
              <a:avLst/>
            </a:prstGeom>
            <a:solidFill>
              <a:schemeClr val="accent2">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chemeClr val="bg1"/>
                  </a:solidFill>
                  <a:effectLst/>
                  <a:uLnTx/>
                  <a:uFillTx/>
                  <a:latin typeface="Arial"/>
                  <a:ea typeface="微软雅黑"/>
                  <a:cs typeface="+mn-cs"/>
                </a:rPr>
                <a:t>大众用户</a:t>
              </a:r>
            </a:p>
          </p:txBody>
        </p:sp>
        <p:sp>
          <p:nvSpPr>
            <p:cNvPr id="10" name="圆角矩形 9">
              <a:extLst>
                <a:ext uri="{FF2B5EF4-FFF2-40B4-BE49-F238E27FC236}">
                  <a16:creationId xmlns:a16="http://schemas.microsoft.com/office/drawing/2014/main" id="{4CE6DCB6-0574-0445-BD43-F26BFFFBA95C}"/>
                </a:ext>
              </a:extLst>
            </p:cNvPr>
            <p:cNvSpPr/>
            <p:nvPr/>
          </p:nvSpPr>
          <p:spPr>
            <a:xfrm>
              <a:off x="964133" y="5443938"/>
              <a:ext cx="424543" cy="1055914"/>
            </a:xfrm>
            <a:prstGeom prst="roundRect">
              <a:avLst/>
            </a:prstGeom>
            <a:solidFill>
              <a:schemeClr val="accent1">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chemeClr val="bg1"/>
                  </a:solidFill>
                  <a:effectLst/>
                  <a:uLnTx/>
                  <a:uFillTx/>
                  <a:latin typeface="Arial"/>
                  <a:ea typeface="微软雅黑"/>
                  <a:cs typeface="+mn-cs"/>
                </a:rPr>
                <a:t>运营人员</a:t>
              </a:r>
            </a:p>
          </p:txBody>
        </p:sp>
      </p:grpSp>
      <p:sp>
        <p:nvSpPr>
          <p:cNvPr id="11" name="圆角矩形 10">
            <a:extLst>
              <a:ext uri="{FF2B5EF4-FFF2-40B4-BE49-F238E27FC236}">
                <a16:creationId xmlns:a16="http://schemas.microsoft.com/office/drawing/2014/main" id="{D1F124CD-A1CE-B84F-8768-7ACDA9D1176F}"/>
              </a:ext>
            </a:extLst>
          </p:cNvPr>
          <p:cNvSpPr/>
          <p:nvPr/>
        </p:nvSpPr>
        <p:spPr>
          <a:xfrm>
            <a:off x="2141786" y="1666017"/>
            <a:ext cx="1603947" cy="509665"/>
          </a:xfrm>
          <a:prstGeom prst="roundRect">
            <a:avLst/>
          </a:prstGeom>
          <a:solidFill>
            <a:schemeClr val="accent2">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schemeClr val="bg1"/>
                </a:solidFill>
                <a:latin typeface="Arial"/>
                <a:ea typeface="微软雅黑"/>
              </a:rPr>
              <a:t>话前</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2" name="圆角矩形 11">
            <a:extLst>
              <a:ext uri="{FF2B5EF4-FFF2-40B4-BE49-F238E27FC236}">
                <a16:creationId xmlns:a16="http://schemas.microsoft.com/office/drawing/2014/main" id="{FAD3536D-72F3-164A-AF28-AD8324C4EBBC}"/>
              </a:ext>
            </a:extLst>
          </p:cNvPr>
          <p:cNvSpPr/>
          <p:nvPr/>
        </p:nvSpPr>
        <p:spPr>
          <a:xfrm>
            <a:off x="2112901" y="3601547"/>
            <a:ext cx="1603947" cy="509665"/>
          </a:xfrm>
          <a:prstGeom prst="roundRect">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schemeClr val="bg1"/>
                </a:solidFill>
                <a:latin typeface="Arial"/>
                <a:ea typeface="微软雅黑"/>
              </a:rPr>
              <a:t>话中</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3" name="圆角矩形 12">
            <a:extLst>
              <a:ext uri="{FF2B5EF4-FFF2-40B4-BE49-F238E27FC236}">
                <a16:creationId xmlns:a16="http://schemas.microsoft.com/office/drawing/2014/main" id="{6586DE9D-75E8-3B46-8452-476F10C75C17}"/>
              </a:ext>
            </a:extLst>
          </p:cNvPr>
          <p:cNvSpPr/>
          <p:nvPr/>
        </p:nvSpPr>
        <p:spPr>
          <a:xfrm>
            <a:off x="2099769" y="5517018"/>
            <a:ext cx="1603947" cy="509665"/>
          </a:xfrm>
          <a:prstGeom prst="roundRect">
            <a:avLst/>
          </a:prstGeom>
          <a:solidFill>
            <a:schemeClr val="accent1">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schemeClr val="bg1"/>
                </a:solidFill>
                <a:latin typeface="Arial"/>
                <a:ea typeface="微软雅黑"/>
              </a:rPr>
              <a:t>话后</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B8894B28-F4F2-8643-A88B-9897F958BCFC}"/>
              </a:ext>
            </a:extLst>
          </p:cNvPr>
          <p:cNvSpPr txBox="1"/>
          <p:nvPr/>
        </p:nvSpPr>
        <p:spPr>
          <a:xfrm>
            <a:off x="2421669" y="1016650"/>
            <a:ext cx="1107996" cy="369332"/>
          </a:xfrm>
          <a:prstGeom prst="rect">
            <a:avLst/>
          </a:prstGeom>
          <a:noFill/>
        </p:spPr>
        <p:txBody>
          <a:bodyPr wrap="none" rtlCol="0">
            <a:spAutoFit/>
          </a:bodyPr>
          <a:lstStyle/>
          <a:p>
            <a:r>
              <a:rPr kumimoji="1" lang="zh-CN" altLang="en-US" dirty="0"/>
              <a:t>大类场景</a:t>
            </a:r>
          </a:p>
        </p:txBody>
      </p:sp>
      <p:sp>
        <p:nvSpPr>
          <p:cNvPr id="15" name="文本框 14">
            <a:extLst>
              <a:ext uri="{FF2B5EF4-FFF2-40B4-BE49-F238E27FC236}">
                <a16:creationId xmlns:a16="http://schemas.microsoft.com/office/drawing/2014/main" id="{8B5F25B1-5479-C240-A917-5C1C422F23C5}"/>
              </a:ext>
            </a:extLst>
          </p:cNvPr>
          <p:cNvSpPr txBox="1"/>
          <p:nvPr/>
        </p:nvSpPr>
        <p:spPr>
          <a:xfrm>
            <a:off x="6038986" y="1048768"/>
            <a:ext cx="1107996" cy="369332"/>
          </a:xfrm>
          <a:prstGeom prst="rect">
            <a:avLst/>
          </a:prstGeom>
          <a:noFill/>
        </p:spPr>
        <p:txBody>
          <a:bodyPr wrap="none" rtlCol="0">
            <a:spAutoFit/>
          </a:bodyPr>
          <a:lstStyle/>
          <a:p>
            <a:r>
              <a:rPr kumimoji="1" lang="zh-CN" altLang="en-US" dirty="0"/>
              <a:t>小类场景</a:t>
            </a:r>
          </a:p>
        </p:txBody>
      </p:sp>
      <p:sp>
        <p:nvSpPr>
          <p:cNvPr id="16" name="矩形 15">
            <a:extLst>
              <a:ext uri="{FF2B5EF4-FFF2-40B4-BE49-F238E27FC236}">
                <a16:creationId xmlns:a16="http://schemas.microsoft.com/office/drawing/2014/main" id="{7E09228A-BE91-104A-8F58-6FE7A2F6926A}"/>
              </a:ext>
            </a:extLst>
          </p:cNvPr>
          <p:cNvSpPr/>
          <p:nvPr/>
        </p:nvSpPr>
        <p:spPr>
          <a:xfrm>
            <a:off x="4188166" y="1670843"/>
            <a:ext cx="1107997"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潜在商机挖掘</a:t>
            </a:r>
          </a:p>
        </p:txBody>
      </p:sp>
      <p:sp>
        <p:nvSpPr>
          <p:cNvPr id="18" name="矩形 17">
            <a:extLst>
              <a:ext uri="{FF2B5EF4-FFF2-40B4-BE49-F238E27FC236}">
                <a16:creationId xmlns:a16="http://schemas.microsoft.com/office/drawing/2014/main" id="{FA358132-BA1F-914E-BC1C-F58029074F73}"/>
              </a:ext>
            </a:extLst>
          </p:cNvPr>
          <p:cNvSpPr/>
          <p:nvPr/>
        </p:nvSpPr>
        <p:spPr>
          <a:xfrm>
            <a:off x="5657844" y="1670842"/>
            <a:ext cx="1107997"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数字人多轮对话</a:t>
            </a:r>
          </a:p>
        </p:txBody>
      </p:sp>
      <p:sp>
        <p:nvSpPr>
          <p:cNvPr id="19" name="矩形 18">
            <a:extLst>
              <a:ext uri="{FF2B5EF4-FFF2-40B4-BE49-F238E27FC236}">
                <a16:creationId xmlns:a16="http://schemas.microsoft.com/office/drawing/2014/main" id="{6BB22B21-6E10-A342-AA35-92D9972175A1}"/>
              </a:ext>
            </a:extLst>
          </p:cNvPr>
          <p:cNvSpPr/>
          <p:nvPr/>
        </p:nvSpPr>
        <p:spPr>
          <a:xfrm>
            <a:off x="7144952" y="1670841"/>
            <a:ext cx="1107997"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语音导航多轮对话</a:t>
            </a:r>
          </a:p>
        </p:txBody>
      </p:sp>
      <p:sp>
        <p:nvSpPr>
          <p:cNvPr id="24" name="矩形 23">
            <a:extLst>
              <a:ext uri="{FF2B5EF4-FFF2-40B4-BE49-F238E27FC236}">
                <a16:creationId xmlns:a16="http://schemas.microsoft.com/office/drawing/2014/main" id="{E3553E8E-8615-C548-8C3D-7831C8379F38}"/>
              </a:ext>
            </a:extLst>
          </p:cNvPr>
          <p:cNvSpPr/>
          <p:nvPr/>
        </p:nvSpPr>
        <p:spPr>
          <a:xfrm>
            <a:off x="4188167" y="2826762"/>
            <a:ext cx="2577674"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套餐咨询意图识别</a:t>
            </a:r>
          </a:p>
        </p:txBody>
      </p:sp>
      <p:sp>
        <p:nvSpPr>
          <p:cNvPr id="31" name="矩形 30">
            <a:extLst>
              <a:ext uri="{FF2B5EF4-FFF2-40B4-BE49-F238E27FC236}">
                <a16:creationId xmlns:a16="http://schemas.microsoft.com/office/drawing/2014/main" id="{95F629A3-9894-A845-B441-C397631481DE}"/>
              </a:ext>
            </a:extLst>
          </p:cNvPr>
          <p:cNvSpPr/>
          <p:nvPr/>
        </p:nvSpPr>
        <p:spPr>
          <a:xfrm>
            <a:off x="4138406" y="5352143"/>
            <a:ext cx="1160906"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话务溯源</a:t>
            </a:r>
            <a:endParaRPr kumimoji="0" lang="zh-CN" altLang="en-US" sz="160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AD58A259-2A74-CD40-AF09-FAC3FD19FF09}"/>
              </a:ext>
            </a:extLst>
          </p:cNvPr>
          <p:cNvSpPr/>
          <p:nvPr/>
        </p:nvSpPr>
        <p:spPr>
          <a:xfrm>
            <a:off x="4138405" y="5940138"/>
            <a:ext cx="1160907" cy="38159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话务摘要</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5" name="矩形 34">
            <a:extLst>
              <a:ext uri="{FF2B5EF4-FFF2-40B4-BE49-F238E27FC236}">
                <a16:creationId xmlns:a16="http://schemas.microsoft.com/office/drawing/2014/main" id="{5713D9E7-54C2-B54E-BD14-CB78505DA913}"/>
              </a:ext>
            </a:extLst>
          </p:cNvPr>
          <p:cNvSpPr/>
          <p:nvPr/>
        </p:nvSpPr>
        <p:spPr>
          <a:xfrm>
            <a:off x="5643595" y="5362696"/>
            <a:ext cx="1907059"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投诉热点挖掘</a:t>
            </a:r>
          </a:p>
        </p:txBody>
      </p:sp>
      <p:sp>
        <p:nvSpPr>
          <p:cNvPr id="36" name="矩形 35">
            <a:extLst>
              <a:ext uri="{FF2B5EF4-FFF2-40B4-BE49-F238E27FC236}">
                <a16:creationId xmlns:a16="http://schemas.microsoft.com/office/drawing/2014/main" id="{E0DAE65F-36D6-C648-BA09-24CDC0CE88E6}"/>
              </a:ext>
            </a:extLst>
          </p:cNvPr>
          <p:cNvSpPr/>
          <p:nvPr/>
        </p:nvSpPr>
        <p:spPr>
          <a:xfrm>
            <a:off x="5643595" y="5947633"/>
            <a:ext cx="1938156" cy="38295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投诉倾向分析</a:t>
            </a:r>
          </a:p>
        </p:txBody>
      </p:sp>
      <p:sp>
        <p:nvSpPr>
          <p:cNvPr id="39" name="矩形 38">
            <a:extLst>
              <a:ext uri="{FF2B5EF4-FFF2-40B4-BE49-F238E27FC236}">
                <a16:creationId xmlns:a16="http://schemas.microsoft.com/office/drawing/2014/main" id="{4D93FDE3-038E-0442-ACB9-4BE5FE2F5758}"/>
              </a:ext>
            </a:extLst>
          </p:cNvPr>
          <p:cNvSpPr/>
          <p:nvPr/>
        </p:nvSpPr>
        <p:spPr>
          <a:xfrm>
            <a:off x="7869654" y="5326952"/>
            <a:ext cx="1819006"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携号转网倾向分析</a:t>
            </a:r>
          </a:p>
        </p:txBody>
      </p:sp>
      <p:sp>
        <p:nvSpPr>
          <p:cNvPr id="56" name="下箭头 55">
            <a:extLst>
              <a:ext uri="{FF2B5EF4-FFF2-40B4-BE49-F238E27FC236}">
                <a16:creationId xmlns:a16="http://schemas.microsoft.com/office/drawing/2014/main" id="{500808BA-0DF2-974A-B789-D87AF967B1D3}"/>
              </a:ext>
            </a:extLst>
          </p:cNvPr>
          <p:cNvSpPr/>
          <p:nvPr/>
        </p:nvSpPr>
        <p:spPr>
          <a:xfrm rot="16200000">
            <a:off x="5844643" y="-2575670"/>
            <a:ext cx="241039" cy="8031563"/>
          </a:xfrm>
          <a:prstGeom prst="downArrow">
            <a:avLst/>
          </a:prstGeom>
          <a:gradFill>
            <a:gsLst>
              <a:gs pos="96005">
                <a:schemeClr val="accent1">
                  <a:lumMod val="75000"/>
                </a:schemeClr>
              </a:gs>
              <a:gs pos="80000">
                <a:schemeClr val="accent1">
                  <a:lumMod val="60000"/>
                  <a:lumOff val="40000"/>
                </a:schemeClr>
              </a:gs>
              <a:gs pos="0">
                <a:schemeClr val="accent1">
                  <a:lumMod val="20000"/>
                  <a:lumOff val="80000"/>
                </a:schemeClr>
              </a:gs>
              <a:gs pos="36000">
                <a:schemeClr val="accent1">
                  <a:lumMod val="40000"/>
                  <a:lumOff val="60000"/>
                </a:schemeClr>
              </a:gs>
              <a:gs pos="88000">
                <a:schemeClr val="accent1">
                  <a:lumMod val="60000"/>
                  <a:lumOff val="40000"/>
                </a:schemeClr>
              </a:gs>
              <a:gs pos="100000">
                <a:schemeClr val="accent1">
                  <a:lumMod val="75000"/>
                </a:schemeClr>
              </a:gs>
            </a:gsLst>
            <a:lin ang="5400000" scaled="1"/>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7" name="矩形 56">
            <a:extLst>
              <a:ext uri="{FF2B5EF4-FFF2-40B4-BE49-F238E27FC236}">
                <a16:creationId xmlns:a16="http://schemas.microsoft.com/office/drawing/2014/main" id="{351080C5-10D1-DB47-87FE-CF2F38F04ED5}"/>
              </a:ext>
            </a:extLst>
          </p:cNvPr>
          <p:cNvSpPr/>
          <p:nvPr/>
        </p:nvSpPr>
        <p:spPr>
          <a:xfrm>
            <a:off x="7869654" y="5868818"/>
            <a:ext cx="1819006"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客服合规性质检</a:t>
            </a:r>
          </a:p>
        </p:txBody>
      </p:sp>
      <p:sp>
        <p:nvSpPr>
          <p:cNvPr id="59" name="文本框 58">
            <a:extLst>
              <a:ext uri="{FF2B5EF4-FFF2-40B4-BE49-F238E27FC236}">
                <a16:creationId xmlns:a16="http://schemas.microsoft.com/office/drawing/2014/main" id="{53A17F6E-CA7A-4048-BC97-8731B2837E4C}"/>
              </a:ext>
            </a:extLst>
          </p:cNvPr>
          <p:cNvSpPr txBox="1"/>
          <p:nvPr/>
        </p:nvSpPr>
        <p:spPr>
          <a:xfrm>
            <a:off x="2570773" y="2183076"/>
            <a:ext cx="543739" cy="369332"/>
          </a:xfrm>
          <a:prstGeom prst="rect">
            <a:avLst/>
          </a:prstGeom>
          <a:noFill/>
        </p:spPr>
        <p:txBody>
          <a:bodyPr wrap="none" rtlCol="0">
            <a:spAutoFit/>
          </a:bodyPr>
          <a:lstStyle/>
          <a:p>
            <a:r>
              <a:rPr kumimoji="1" lang="en-US" altLang="zh-CN" dirty="0"/>
              <a:t>4</a:t>
            </a:r>
            <a:r>
              <a:rPr kumimoji="1" lang="zh-CN" altLang="en-US" dirty="0"/>
              <a:t>项</a:t>
            </a:r>
          </a:p>
        </p:txBody>
      </p:sp>
      <p:sp>
        <p:nvSpPr>
          <p:cNvPr id="60" name="文本框 59">
            <a:extLst>
              <a:ext uri="{FF2B5EF4-FFF2-40B4-BE49-F238E27FC236}">
                <a16:creationId xmlns:a16="http://schemas.microsoft.com/office/drawing/2014/main" id="{1B6665DA-CB74-2640-9B73-2DC2BA631209}"/>
              </a:ext>
            </a:extLst>
          </p:cNvPr>
          <p:cNvSpPr txBox="1"/>
          <p:nvPr/>
        </p:nvSpPr>
        <p:spPr>
          <a:xfrm>
            <a:off x="2589633" y="4194117"/>
            <a:ext cx="543739" cy="369332"/>
          </a:xfrm>
          <a:prstGeom prst="rect">
            <a:avLst/>
          </a:prstGeom>
          <a:noFill/>
        </p:spPr>
        <p:txBody>
          <a:bodyPr wrap="none" rtlCol="0">
            <a:spAutoFit/>
          </a:bodyPr>
          <a:lstStyle/>
          <a:p>
            <a:r>
              <a:rPr kumimoji="1" lang="en-US" altLang="zh-CN" dirty="0"/>
              <a:t>7</a:t>
            </a:r>
            <a:r>
              <a:rPr kumimoji="1" lang="zh-CN" altLang="en-US" dirty="0"/>
              <a:t>项</a:t>
            </a:r>
          </a:p>
        </p:txBody>
      </p:sp>
      <p:sp>
        <p:nvSpPr>
          <p:cNvPr id="61" name="文本框 60">
            <a:extLst>
              <a:ext uri="{FF2B5EF4-FFF2-40B4-BE49-F238E27FC236}">
                <a16:creationId xmlns:a16="http://schemas.microsoft.com/office/drawing/2014/main" id="{B2A66496-59E2-4D44-9F68-D14C3FE15CD4}"/>
              </a:ext>
            </a:extLst>
          </p:cNvPr>
          <p:cNvSpPr txBox="1"/>
          <p:nvPr/>
        </p:nvSpPr>
        <p:spPr>
          <a:xfrm>
            <a:off x="2570773" y="6100847"/>
            <a:ext cx="543739" cy="369332"/>
          </a:xfrm>
          <a:prstGeom prst="rect">
            <a:avLst/>
          </a:prstGeom>
          <a:noFill/>
        </p:spPr>
        <p:txBody>
          <a:bodyPr wrap="none" rtlCol="0">
            <a:spAutoFit/>
          </a:bodyPr>
          <a:lstStyle/>
          <a:p>
            <a:r>
              <a:rPr kumimoji="1" lang="en-US" altLang="zh-CN" dirty="0"/>
              <a:t>7</a:t>
            </a:r>
            <a:r>
              <a:rPr kumimoji="1" lang="zh-CN" altLang="en-US" dirty="0"/>
              <a:t>项</a:t>
            </a:r>
          </a:p>
        </p:txBody>
      </p:sp>
      <p:sp>
        <p:nvSpPr>
          <p:cNvPr id="64" name="右箭头 63">
            <a:extLst>
              <a:ext uri="{FF2B5EF4-FFF2-40B4-BE49-F238E27FC236}">
                <a16:creationId xmlns:a16="http://schemas.microsoft.com/office/drawing/2014/main" id="{32E9F587-E7CF-C948-9D85-D198998A2C1D}"/>
              </a:ext>
            </a:extLst>
          </p:cNvPr>
          <p:cNvSpPr/>
          <p:nvPr/>
        </p:nvSpPr>
        <p:spPr>
          <a:xfrm>
            <a:off x="1590985" y="2032818"/>
            <a:ext cx="358396" cy="206004"/>
          </a:xfrm>
          <a:prstGeom prst="rightArrow">
            <a:avLst/>
          </a:prstGeom>
          <a:solidFill>
            <a:schemeClr val="accent2">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5" name="右箭头 64">
            <a:extLst>
              <a:ext uri="{FF2B5EF4-FFF2-40B4-BE49-F238E27FC236}">
                <a16:creationId xmlns:a16="http://schemas.microsoft.com/office/drawing/2014/main" id="{BF17277C-AB8F-D146-8A0D-A193B8C6C0F0}"/>
              </a:ext>
            </a:extLst>
          </p:cNvPr>
          <p:cNvSpPr/>
          <p:nvPr/>
        </p:nvSpPr>
        <p:spPr>
          <a:xfrm>
            <a:off x="1590985" y="3223555"/>
            <a:ext cx="358396" cy="206004"/>
          </a:xfrm>
          <a:prstGeom prst="rightArrow">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6" name="右箭头 65">
            <a:extLst>
              <a:ext uri="{FF2B5EF4-FFF2-40B4-BE49-F238E27FC236}">
                <a16:creationId xmlns:a16="http://schemas.microsoft.com/office/drawing/2014/main" id="{0F66CC60-4BD2-5E46-B961-F0BB4B74E678}"/>
              </a:ext>
            </a:extLst>
          </p:cNvPr>
          <p:cNvSpPr/>
          <p:nvPr/>
        </p:nvSpPr>
        <p:spPr>
          <a:xfrm>
            <a:off x="1590985" y="4515810"/>
            <a:ext cx="358396" cy="206004"/>
          </a:xfrm>
          <a:prstGeom prst="rightArrow">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7" name="右箭头 66">
            <a:extLst>
              <a:ext uri="{FF2B5EF4-FFF2-40B4-BE49-F238E27FC236}">
                <a16:creationId xmlns:a16="http://schemas.microsoft.com/office/drawing/2014/main" id="{EE4143C6-B85C-D840-B59C-75B4351DCEA1}"/>
              </a:ext>
            </a:extLst>
          </p:cNvPr>
          <p:cNvSpPr/>
          <p:nvPr/>
        </p:nvSpPr>
        <p:spPr>
          <a:xfrm>
            <a:off x="1590985" y="5694819"/>
            <a:ext cx="358396" cy="206004"/>
          </a:xfrm>
          <a:prstGeom prst="rightArrow">
            <a:avLst/>
          </a:prstGeom>
          <a:solidFill>
            <a:schemeClr val="accent1">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71" name="直线连接符 70">
            <a:extLst>
              <a:ext uri="{FF2B5EF4-FFF2-40B4-BE49-F238E27FC236}">
                <a16:creationId xmlns:a16="http://schemas.microsoft.com/office/drawing/2014/main" id="{0D531F61-EE31-8740-A08C-B6CDB761201C}"/>
              </a:ext>
            </a:extLst>
          </p:cNvPr>
          <p:cNvCxnSpPr>
            <a:cxnSpLocks/>
          </p:cNvCxnSpPr>
          <p:nvPr/>
        </p:nvCxnSpPr>
        <p:spPr>
          <a:xfrm>
            <a:off x="6921492" y="2654974"/>
            <a:ext cx="0" cy="206684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A8ADA09E-42FD-6747-85BB-22CBCB9DC5BB}"/>
              </a:ext>
            </a:extLst>
          </p:cNvPr>
          <p:cNvCxnSpPr>
            <a:cxnSpLocks/>
          </p:cNvCxnSpPr>
          <p:nvPr/>
        </p:nvCxnSpPr>
        <p:spPr>
          <a:xfrm flipH="1">
            <a:off x="5446551" y="5058537"/>
            <a:ext cx="3149" cy="1504473"/>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B5EC6CBC-5DDF-D747-A698-2E06273BBE11}"/>
              </a:ext>
            </a:extLst>
          </p:cNvPr>
          <p:cNvCxnSpPr>
            <a:cxnSpLocks/>
          </p:cNvCxnSpPr>
          <p:nvPr/>
        </p:nvCxnSpPr>
        <p:spPr>
          <a:xfrm flipH="1">
            <a:off x="7694633" y="5069612"/>
            <a:ext cx="3148" cy="1504473"/>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B0EA3107-4245-7B43-9C6E-D9D18F19309B}"/>
              </a:ext>
            </a:extLst>
          </p:cNvPr>
          <p:cNvGrpSpPr/>
          <p:nvPr/>
        </p:nvGrpSpPr>
        <p:grpSpPr>
          <a:xfrm>
            <a:off x="7137867" y="2871382"/>
            <a:ext cx="2616477" cy="1692068"/>
            <a:chOff x="7137867" y="2871381"/>
            <a:chExt cx="2616477" cy="2067641"/>
          </a:xfrm>
        </p:grpSpPr>
        <p:sp>
          <p:nvSpPr>
            <p:cNvPr id="25" name="矩形 24">
              <a:extLst>
                <a:ext uri="{FF2B5EF4-FFF2-40B4-BE49-F238E27FC236}">
                  <a16:creationId xmlns:a16="http://schemas.microsoft.com/office/drawing/2014/main" id="{841DF640-9775-784D-8C25-AC6D4BFD9D3D}"/>
                </a:ext>
              </a:extLst>
            </p:cNvPr>
            <p:cNvSpPr/>
            <p:nvPr/>
          </p:nvSpPr>
          <p:spPr>
            <a:xfrm>
              <a:off x="7159306" y="2871381"/>
              <a:ext cx="2568259" cy="43064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智能助理</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知识问答</a:t>
              </a:r>
            </a:p>
          </p:txBody>
        </p:sp>
        <p:sp>
          <p:nvSpPr>
            <p:cNvPr id="26" name="矩形 25">
              <a:extLst>
                <a:ext uri="{FF2B5EF4-FFF2-40B4-BE49-F238E27FC236}">
                  <a16:creationId xmlns:a16="http://schemas.microsoft.com/office/drawing/2014/main" id="{0099C8C5-82A5-9641-B517-40EF528C0FEE}"/>
                </a:ext>
              </a:extLst>
            </p:cNvPr>
            <p:cNvSpPr/>
            <p:nvPr/>
          </p:nvSpPr>
          <p:spPr>
            <a:xfrm>
              <a:off x="7137867" y="3430379"/>
              <a:ext cx="2584760" cy="43064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智能助理</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话术推荐</a:t>
              </a:r>
            </a:p>
          </p:txBody>
        </p:sp>
        <p:sp>
          <p:nvSpPr>
            <p:cNvPr id="27" name="矩形 26">
              <a:extLst>
                <a:ext uri="{FF2B5EF4-FFF2-40B4-BE49-F238E27FC236}">
                  <a16:creationId xmlns:a16="http://schemas.microsoft.com/office/drawing/2014/main" id="{00F61FCA-0261-224A-A383-EB3FA48B5950}"/>
                </a:ext>
              </a:extLst>
            </p:cNvPr>
            <p:cNvSpPr/>
            <p:nvPr/>
          </p:nvSpPr>
          <p:spPr>
            <a:xfrm>
              <a:off x="7151051" y="3964239"/>
              <a:ext cx="2584760"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对话内容</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智能</a:t>
              </a:r>
              <a:r>
                <a:rPr kumimoji="0" lang="zh-CN" altLang="en-US" sz="1600" i="0" u="none" strike="noStrike" kern="1200" cap="none" spc="0" normalizeH="0" baseline="0" noProof="0" dirty="0">
                  <a:ln>
                    <a:noFill/>
                  </a:ln>
                  <a:solidFill>
                    <a:prstClr val="black"/>
                  </a:solidFill>
                  <a:effectLst/>
                  <a:uLnTx/>
                  <a:uFillTx/>
                  <a:latin typeface="Arial"/>
                  <a:ea typeface="微软雅黑"/>
                  <a:cs typeface="+mn-cs"/>
                </a:rPr>
                <a:t>填单</a:t>
              </a:r>
            </a:p>
          </p:txBody>
        </p:sp>
        <p:sp>
          <p:nvSpPr>
            <p:cNvPr id="29" name="矩形 28">
              <a:extLst>
                <a:ext uri="{FF2B5EF4-FFF2-40B4-BE49-F238E27FC236}">
                  <a16:creationId xmlns:a16="http://schemas.microsoft.com/office/drawing/2014/main" id="{3A40FC17-4186-2045-AFDD-2878A09F9627}"/>
                </a:ext>
              </a:extLst>
            </p:cNvPr>
            <p:cNvSpPr/>
            <p:nvPr/>
          </p:nvSpPr>
          <p:spPr>
            <a:xfrm>
              <a:off x="7148090" y="4525992"/>
              <a:ext cx="2606254" cy="41303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chemeClr val="tx1"/>
                  </a:solidFill>
                  <a:effectLst/>
                  <a:uLnTx/>
                  <a:uFillTx/>
                  <a:latin typeface="Arial"/>
                  <a:ea typeface="微软雅黑"/>
                  <a:cs typeface="+mn-cs"/>
                </a:rPr>
                <a:t>智能对话小结</a:t>
              </a:r>
            </a:p>
          </p:txBody>
        </p:sp>
        <p:sp>
          <p:nvSpPr>
            <p:cNvPr id="78" name="文本框 77">
              <a:extLst>
                <a:ext uri="{FF2B5EF4-FFF2-40B4-BE49-F238E27FC236}">
                  <a16:creationId xmlns:a16="http://schemas.microsoft.com/office/drawing/2014/main" id="{F4DFF046-E7A7-DD4E-8417-CF3090EDFBDB}"/>
                </a:ext>
              </a:extLst>
            </p:cNvPr>
            <p:cNvSpPr txBox="1"/>
            <p:nvPr/>
          </p:nvSpPr>
          <p:spPr>
            <a:xfrm>
              <a:off x="7671518" y="3823997"/>
              <a:ext cx="170922" cy="369332"/>
            </a:xfrm>
            <a:prstGeom prst="rect">
              <a:avLst/>
            </a:prstGeom>
            <a:noFill/>
          </p:spPr>
          <p:txBody>
            <a:bodyPr wrap="square" rtlCol="0">
              <a:spAutoFit/>
            </a:bodyPr>
            <a:lstStyle/>
            <a:p>
              <a:endParaRPr kumimoji="1" lang="zh-CN" altLang="en-US" dirty="0"/>
            </a:p>
          </p:txBody>
        </p:sp>
      </p:grpSp>
      <p:sp>
        <p:nvSpPr>
          <p:cNvPr id="79" name="下箭头 78">
            <a:extLst>
              <a:ext uri="{FF2B5EF4-FFF2-40B4-BE49-F238E27FC236}">
                <a16:creationId xmlns:a16="http://schemas.microsoft.com/office/drawing/2014/main" id="{286C7A0F-CAF4-C742-9A4E-516F41F22EB9}"/>
              </a:ext>
            </a:extLst>
          </p:cNvPr>
          <p:cNvSpPr/>
          <p:nvPr/>
        </p:nvSpPr>
        <p:spPr>
          <a:xfrm>
            <a:off x="1885075" y="1385982"/>
            <a:ext cx="243265" cy="5466706"/>
          </a:xfrm>
          <a:prstGeom prst="downArrow">
            <a:avLst/>
          </a:prstGeom>
          <a:gradFill>
            <a:gsLst>
              <a:gs pos="96005">
                <a:schemeClr val="accent1">
                  <a:lumMod val="75000"/>
                </a:schemeClr>
              </a:gs>
              <a:gs pos="80000">
                <a:schemeClr val="accent1">
                  <a:lumMod val="60000"/>
                  <a:lumOff val="40000"/>
                </a:schemeClr>
              </a:gs>
              <a:gs pos="0">
                <a:schemeClr val="accent1">
                  <a:lumMod val="20000"/>
                  <a:lumOff val="80000"/>
                </a:schemeClr>
              </a:gs>
              <a:gs pos="36000">
                <a:schemeClr val="accent1">
                  <a:lumMod val="40000"/>
                  <a:lumOff val="60000"/>
                </a:schemeClr>
              </a:gs>
              <a:gs pos="88000">
                <a:schemeClr val="accent1">
                  <a:lumMod val="60000"/>
                  <a:lumOff val="40000"/>
                </a:schemeClr>
              </a:gs>
              <a:gs pos="100000">
                <a:schemeClr val="accent1">
                  <a:lumMod val="75000"/>
                </a:schemeClr>
              </a:gs>
            </a:gsLst>
            <a:lin ang="5400000" scaled="1"/>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86" name="直线连接符 85">
            <a:extLst>
              <a:ext uri="{FF2B5EF4-FFF2-40B4-BE49-F238E27FC236}">
                <a16:creationId xmlns:a16="http://schemas.microsoft.com/office/drawing/2014/main" id="{EC3C32DF-92DB-5F42-957F-A3BCE937028C}"/>
              </a:ext>
            </a:extLst>
          </p:cNvPr>
          <p:cNvCxnSpPr>
            <a:cxnSpLocks/>
          </p:cNvCxnSpPr>
          <p:nvPr/>
        </p:nvCxnSpPr>
        <p:spPr>
          <a:xfrm>
            <a:off x="5446551" y="1622888"/>
            <a:ext cx="0" cy="682747"/>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线连接符 87">
            <a:extLst>
              <a:ext uri="{FF2B5EF4-FFF2-40B4-BE49-F238E27FC236}">
                <a16:creationId xmlns:a16="http://schemas.microsoft.com/office/drawing/2014/main" id="{1E868BDC-D3B3-5746-857F-F9759375E4E3}"/>
              </a:ext>
            </a:extLst>
          </p:cNvPr>
          <p:cNvCxnSpPr>
            <a:cxnSpLocks/>
          </p:cNvCxnSpPr>
          <p:nvPr/>
        </p:nvCxnSpPr>
        <p:spPr>
          <a:xfrm>
            <a:off x="6963924" y="1614380"/>
            <a:ext cx="0" cy="682747"/>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线连接符 88">
            <a:extLst>
              <a:ext uri="{FF2B5EF4-FFF2-40B4-BE49-F238E27FC236}">
                <a16:creationId xmlns:a16="http://schemas.microsoft.com/office/drawing/2014/main" id="{BFAF7438-8D9B-CC40-A979-02FE1E5CBD58}"/>
              </a:ext>
            </a:extLst>
          </p:cNvPr>
          <p:cNvCxnSpPr>
            <a:cxnSpLocks/>
          </p:cNvCxnSpPr>
          <p:nvPr/>
        </p:nvCxnSpPr>
        <p:spPr>
          <a:xfrm>
            <a:off x="8454794" y="1629720"/>
            <a:ext cx="0" cy="682747"/>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C966D1C4-4A00-874E-A082-B27CF38E8AD0}"/>
              </a:ext>
            </a:extLst>
          </p:cNvPr>
          <p:cNvSpPr txBox="1"/>
          <p:nvPr/>
        </p:nvSpPr>
        <p:spPr>
          <a:xfrm>
            <a:off x="4010972" y="4995114"/>
            <a:ext cx="1415772" cy="338554"/>
          </a:xfrm>
          <a:prstGeom prst="rect">
            <a:avLst/>
          </a:prstGeom>
          <a:noFill/>
        </p:spPr>
        <p:txBody>
          <a:bodyPr wrap="none" rtlCol="0">
            <a:spAutoFit/>
          </a:bodyPr>
          <a:lstStyle/>
          <a:p>
            <a:r>
              <a:rPr kumimoji="1" lang="zh-CN" altLang="en-US" sz="1600" dirty="0"/>
              <a:t>智能话务分析</a:t>
            </a:r>
          </a:p>
        </p:txBody>
      </p:sp>
      <p:sp>
        <p:nvSpPr>
          <p:cNvPr id="91" name="文本框 90">
            <a:extLst>
              <a:ext uri="{FF2B5EF4-FFF2-40B4-BE49-F238E27FC236}">
                <a16:creationId xmlns:a16="http://schemas.microsoft.com/office/drawing/2014/main" id="{B9947FE5-DED1-024A-977C-9E62694D96FC}"/>
              </a:ext>
            </a:extLst>
          </p:cNvPr>
          <p:cNvSpPr txBox="1"/>
          <p:nvPr/>
        </p:nvSpPr>
        <p:spPr>
          <a:xfrm>
            <a:off x="5823041" y="4987596"/>
            <a:ext cx="1438214" cy="338554"/>
          </a:xfrm>
          <a:prstGeom prst="rect">
            <a:avLst/>
          </a:prstGeom>
          <a:noFill/>
        </p:spPr>
        <p:txBody>
          <a:bodyPr wrap="none" rtlCol="0">
            <a:spAutoFit/>
          </a:bodyPr>
          <a:lstStyle/>
          <a:p>
            <a:r>
              <a:rPr kumimoji="1" lang="zh-CN" altLang="en-US" sz="1600" dirty="0"/>
              <a:t>智能投诉分析</a:t>
            </a:r>
          </a:p>
        </p:txBody>
      </p:sp>
      <p:sp>
        <p:nvSpPr>
          <p:cNvPr id="92" name="文本框 91">
            <a:extLst>
              <a:ext uri="{FF2B5EF4-FFF2-40B4-BE49-F238E27FC236}">
                <a16:creationId xmlns:a16="http://schemas.microsoft.com/office/drawing/2014/main" id="{DA24DAE3-40E0-B14D-8FE0-DEFC37A0BD06}"/>
              </a:ext>
            </a:extLst>
          </p:cNvPr>
          <p:cNvSpPr txBox="1"/>
          <p:nvPr/>
        </p:nvSpPr>
        <p:spPr>
          <a:xfrm>
            <a:off x="8303756" y="4971034"/>
            <a:ext cx="1005403" cy="338554"/>
          </a:xfrm>
          <a:prstGeom prst="rect">
            <a:avLst/>
          </a:prstGeom>
          <a:noFill/>
        </p:spPr>
        <p:txBody>
          <a:bodyPr wrap="none" rtlCol="0">
            <a:spAutoFit/>
          </a:bodyPr>
          <a:lstStyle/>
          <a:p>
            <a:r>
              <a:rPr kumimoji="1" lang="zh-CN" altLang="en-US" sz="1600" dirty="0"/>
              <a:t>其他分析</a:t>
            </a:r>
          </a:p>
        </p:txBody>
      </p:sp>
      <p:sp>
        <p:nvSpPr>
          <p:cNvPr id="69" name="矩形 68">
            <a:extLst>
              <a:ext uri="{FF2B5EF4-FFF2-40B4-BE49-F238E27FC236}">
                <a16:creationId xmlns:a16="http://schemas.microsoft.com/office/drawing/2014/main" id="{FD66D14F-73BB-2649-929E-8DE464FCDB5F}"/>
              </a:ext>
            </a:extLst>
          </p:cNvPr>
          <p:cNvSpPr/>
          <p:nvPr/>
        </p:nvSpPr>
        <p:spPr>
          <a:xfrm>
            <a:off x="4188167" y="3451417"/>
            <a:ext cx="2577674"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套餐剩余量意图识别</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0" name="矩形 69">
            <a:extLst>
              <a:ext uri="{FF2B5EF4-FFF2-40B4-BE49-F238E27FC236}">
                <a16:creationId xmlns:a16="http://schemas.microsoft.com/office/drawing/2014/main" id="{293BDA66-6179-CF4C-BEEF-1F64ED39FD62}"/>
              </a:ext>
            </a:extLst>
          </p:cNvPr>
          <p:cNvSpPr/>
          <p:nvPr/>
        </p:nvSpPr>
        <p:spPr>
          <a:xfrm>
            <a:off x="4186983" y="4111212"/>
            <a:ext cx="2577674"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对话文本意图识别</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35095461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a:extLst>
              <a:ext uri="{FF2B5EF4-FFF2-40B4-BE49-F238E27FC236}">
                <a16:creationId xmlns:a16="http://schemas.microsoft.com/office/drawing/2014/main" id="{A22AE37B-ADC2-534F-A875-5942CDC1ABFA}"/>
              </a:ext>
            </a:extLst>
          </p:cNvPr>
          <p:cNvSpPr/>
          <p:nvPr/>
        </p:nvSpPr>
        <p:spPr>
          <a:xfrm>
            <a:off x="618881" y="242379"/>
            <a:ext cx="9362063" cy="541318"/>
          </a:xfrm>
          <a:prstGeom prst="rect">
            <a:avLst/>
          </a:prstGeom>
          <a:solidFill>
            <a:schemeClr val="accent1">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rPr>
              <a:t>客服场景评估体系</a:t>
            </a:r>
          </a:p>
        </p:txBody>
      </p:sp>
      <p:sp>
        <p:nvSpPr>
          <p:cNvPr id="62" name="矩形 61">
            <a:extLst>
              <a:ext uri="{FF2B5EF4-FFF2-40B4-BE49-F238E27FC236}">
                <a16:creationId xmlns:a16="http://schemas.microsoft.com/office/drawing/2014/main" id="{E91557FB-38CE-AD4B-83F7-0DD5E3A36F7F}"/>
              </a:ext>
            </a:extLst>
          </p:cNvPr>
          <p:cNvSpPr/>
          <p:nvPr/>
        </p:nvSpPr>
        <p:spPr>
          <a:xfrm>
            <a:off x="2040670" y="4997310"/>
            <a:ext cx="7894391" cy="1618311"/>
          </a:xfrm>
          <a:prstGeom prst="rect">
            <a:avLst/>
          </a:prstGeom>
          <a:solidFill>
            <a:schemeClr val="accent1">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8" name="矩形 57">
            <a:extLst>
              <a:ext uri="{FF2B5EF4-FFF2-40B4-BE49-F238E27FC236}">
                <a16:creationId xmlns:a16="http://schemas.microsoft.com/office/drawing/2014/main" id="{EE5C2CED-4232-2F4A-8EFE-91D49CC3A8BA}"/>
              </a:ext>
            </a:extLst>
          </p:cNvPr>
          <p:cNvSpPr/>
          <p:nvPr/>
        </p:nvSpPr>
        <p:spPr>
          <a:xfrm>
            <a:off x="2059078" y="2661236"/>
            <a:ext cx="7894391" cy="2258095"/>
          </a:xfrm>
          <a:prstGeom prst="rect">
            <a:avLst/>
          </a:prstGeom>
          <a:solidFill>
            <a:schemeClr val="accent3">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id="{CAF30B94-E298-DF4F-99E3-A5C94FFF5924}"/>
              </a:ext>
            </a:extLst>
          </p:cNvPr>
          <p:cNvSpPr/>
          <p:nvPr/>
        </p:nvSpPr>
        <p:spPr>
          <a:xfrm>
            <a:off x="2059078" y="1503283"/>
            <a:ext cx="7894391" cy="1007672"/>
          </a:xfrm>
          <a:prstGeom prst="rect">
            <a:avLst/>
          </a:prstGeom>
          <a:solidFill>
            <a:schemeClr val="accent2">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247F72B6-FB0F-C340-92E5-69800AF069FA}"/>
              </a:ext>
            </a:extLst>
          </p:cNvPr>
          <p:cNvSpPr txBox="1"/>
          <p:nvPr/>
        </p:nvSpPr>
        <p:spPr>
          <a:xfrm>
            <a:off x="541706" y="992318"/>
            <a:ext cx="1107996" cy="369332"/>
          </a:xfrm>
          <a:prstGeom prst="rect">
            <a:avLst/>
          </a:prstGeom>
          <a:noFill/>
        </p:spPr>
        <p:txBody>
          <a:bodyPr wrap="none" rtlCol="0">
            <a:spAutoFit/>
          </a:bodyPr>
          <a:lstStyle/>
          <a:p>
            <a:r>
              <a:rPr kumimoji="1" lang="zh-CN" altLang="en-US" dirty="0"/>
              <a:t>服务对象</a:t>
            </a:r>
          </a:p>
        </p:txBody>
      </p:sp>
      <p:grpSp>
        <p:nvGrpSpPr>
          <p:cNvPr id="95" name="组合 94">
            <a:extLst>
              <a:ext uri="{FF2B5EF4-FFF2-40B4-BE49-F238E27FC236}">
                <a16:creationId xmlns:a16="http://schemas.microsoft.com/office/drawing/2014/main" id="{FE127506-9BFF-C543-9223-D18322BC7BCE}"/>
              </a:ext>
            </a:extLst>
          </p:cNvPr>
          <p:cNvGrpSpPr/>
          <p:nvPr/>
        </p:nvGrpSpPr>
        <p:grpSpPr>
          <a:xfrm>
            <a:off x="541706" y="1385982"/>
            <a:ext cx="1049710" cy="5362061"/>
            <a:chOff x="795050" y="1385982"/>
            <a:chExt cx="796366" cy="5362061"/>
          </a:xfrm>
        </p:grpSpPr>
        <p:sp>
          <p:nvSpPr>
            <p:cNvPr id="3" name="矩形 2">
              <a:extLst>
                <a:ext uri="{FF2B5EF4-FFF2-40B4-BE49-F238E27FC236}">
                  <a16:creationId xmlns:a16="http://schemas.microsoft.com/office/drawing/2014/main" id="{50BD8950-C4CB-3E46-B357-5D7F9D3F2A17}"/>
                </a:ext>
              </a:extLst>
            </p:cNvPr>
            <p:cNvSpPr/>
            <p:nvPr/>
          </p:nvSpPr>
          <p:spPr>
            <a:xfrm>
              <a:off x="795050" y="1385982"/>
              <a:ext cx="796366" cy="5362061"/>
            </a:xfrm>
            <a:prstGeom prst="rect">
              <a:avLst/>
            </a:prstGeom>
            <a:solidFill>
              <a:schemeClr val="accent1">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 name="圆角矩形 6">
              <a:extLst>
                <a:ext uri="{FF2B5EF4-FFF2-40B4-BE49-F238E27FC236}">
                  <a16:creationId xmlns:a16="http://schemas.microsoft.com/office/drawing/2014/main" id="{7A92A838-211E-C341-8834-A4002106E247}"/>
                </a:ext>
              </a:extLst>
            </p:cNvPr>
            <p:cNvSpPr/>
            <p:nvPr/>
          </p:nvSpPr>
          <p:spPr>
            <a:xfrm>
              <a:off x="958172" y="4139834"/>
              <a:ext cx="424543" cy="1055914"/>
            </a:xfrm>
            <a:prstGeom prst="roundRect">
              <a:avLst/>
            </a:prstGeom>
            <a:solidFill>
              <a:schemeClr val="accent3">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chemeClr val="bg1"/>
                  </a:solidFill>
                  <a:effectLst/>
                  <a:uLnTx/>
                  <a:uFillTx/>
                  <a:latin typeface="Arial"/>
                  <a:ea typeface="微软雅黑"/>
                  <a:cs typeface="+mn-cs"/>
                </a:rPr>
                <a:t>一线人员</a:t>
              </a:r>
            </a:p>
          </p:txBody>
        </p:sp>
        <p:sp>
          <p:nvSpPr>
            <p:cNvPr id="8" name="圆角矩形 7">
              <a:extLst>
                <a:ext uri="{FF2B5EF4-FFF2-40B4-BE49-F238E27FC236}">
                  <a16:creationId xmlns:a16="http://schemas.microsoft.com/office/drawing/2014/main" id="{A377245A-DD6F-E54E-B5AB-3F6999F1AB80}"/>
                </a:ext>
              </a:extLst>
            </p:cNvPr>
            <p:cNvSpPr/>
            <p:nvPr/>
          </p:nvSpPr>
          <p:spPr>
            <a:xfrm>
              <a:off x="971096" y="2880754"/>
              <a:ext cx="424543" cy="1055914"/>
            </a:xfrm>
            <a:prstGeom prst="roundRect">
              <a:avLst/>
            </a:prstGeom>
            <a:solidFill>
              <a:schemeClr val="accent3">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schemeClr val="bg1"/>
                  </a:solidFill>
                  <a:latin typeface="Arial"/>
                  <a:ea typeface="微软雅黑"/>
                </a:rPr>
                <a:t>坐席人员</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9" name="圆角矩形 8">
              <a:extLst>
                <a:ext uri="{FF2B5EF4-FFF2-40B4-BE49-F238E27FC236}">
                  <a16:creationId xmlns:a16="http://schemas.microsoft.com/office/drawing/2014/main" id="{9B24246A-341C-5545-8E80-084D6C22480C}"/>
                </a:ext>
              </a:extLst>
            </p:cNvPr>
            <p:cNvSpPr/>
            <p:nvPr/>
          </p:nvSpPr>
          <p:spPr>
            <a:xfrm>
              <a:off x="971097" y="1603382"/>
              <a:ext cx="424543" cy="1055914"/>
            </a:xfrm>
            <a:prstGeom prst="roundRect">
              <a:avLst/>
            </a:prstGeom>
            <a:solidFill>
              <a:schemeClr val="accent2">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chemeClr val="bg1"/>
                  </a:solidFill>
                  <a:effectLst/>
                  <a:uLnTx/>
                  <a:uFillTx/>
                  <a:latin typeface="Arial"/>
                  <a:ea typeface="微软雅黑"/>
                  <a:cs typeface="+mn-cs"/>
                </a:rPr>
                <a:t>大众用户</a:t>
              </a:r>
            </a:p>
          </p:txBody>
        </p:sp>
        <p:sp>
          <p:nvSpPr>
            <p:cNvPr id="10" name="圆角矩形 9">
              <a:extLst>
                <a:ext uri="{FF2B5EF4-FFF2-40B4-BE49-F238E27FC236}">
                  <a16:creationId xmlns:a16="http://schemas.microsoft.com/office/drawing/2014/main" id="{4CE6DCB6-0574-0445-BD43-F26BFFFBA95C}"/>
                </a:ext>
              </a:extLst>
            </p:cNvPr>
            <p:cNvSpPr/>
            <p:nvPr/>
          </p:nvSpPr>
          <p:spPr>
            <a:xfrm>
              <a:off x="964133" y="5443938"/>
              <a:ext cx="424543" cy="1055914"/>
            </a:xfrm>
            <a:prstGeom prst="roundRect">
              <a:avLst/>
            </a:prstGeom>
            <a:solidFill>
              <a:schemeClr val="accent1">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chemeClr val="bg1"/>
                  </a:solidFill>
                  <a:effectLst/>
                  <a:uLnTx/>
                  <a:uFillTx/>
                  <a:latin typeface="Arial"/>
                  <a:ea typeface="微软雅黑"/>
                  <a:cs typeface="+mn-cs"/>
                </a:rPr>
                <a:t>运营人员</a:t>
              </a:r>
            </a:p>
          </p:txBody>
        </p:sp>
      </p:grpSp>
      <p:sp>
        <p:nvSpPr>
          <p:cNvPr id="11" name="圆角矩形 10">
            <a:extLst>
              <a:ext uri="{FF2B5EF4-FFF2-40B4-BE49-F238E27FC236}">
                <a16:creationId xmlns:a16="http://schemas.microsoft.com/office/drawing/2014/main" id="{D1F124CD-A1CE-B84F-8768-7ACDA9D1176F}"/>
              </a:ext>
            </a:extLst>
          </p:cNvPr>
          <p:cNvSpPr/>
          <p:nvPr/>
        </p:nvSpPr>
        <p:spPr>
          <a:xfrm>
            <a:off x="2141786" y="1666017"/>
            <a:ext cx="1603947" cy="509665"/>
          </a:xfrm>
          <a:prstGeom prst="roundRect">
            <a:avLst/>
          </a:prstGeom>
          <a:solidFill>
            <a:schemeClr val="accent2">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schemeClr val="bg1"/>
                </a:solidFill>
                <a:latin typeface="Arial"/>
                <a:ea typeface="微软雅黑"/>
              </a:rPr>
              <a:t>营销服务</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2" name="圆角矩形 11">
            <a:extLst>
              <a:ext uri="{FF2B5EF4-FFF2-40B4-BE49-F238E27FC236}">
                <a16:creationId xmlns:a16="http://schemas.microsoft.com/office/drawing/2014/main" id="{FAD3536D-72F3-164A-AF28-AD8324C4EBBC}"/>
              </a:ext>
            </a:extLst>
          </p:cNvPr>
          <p:cNvSpPr/>
          <p:nvPr/>
        </p:nvSpPr>
        <p:spPr>
          <a:xfrm>
            <a:off x="2112901" y="3601547"/>
            <a:ext cx="1603947" cy="509665"/>
          </a:xfrm>
          <a:prstGeom prst="roundRect">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schemeClr val="bg1"/>
                </a:solidFill>
                <a:latin typeface="Arial"/>
                <a:ea typeface="微软雅黑"/>
              </a:rPr>
              <a:t>生产服务</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3" name="圆角矩形 12">
            <a:extLst>
              <a:ext uri="{FF2B5EF4-FFF2-40B4-BE49-F238E27FC236}">
                <a16:creationId xmlns:a16="http://schemas.microsoft.com/office/drawing/2014/main" id="{6586DE9D-75E8-3B46-8452-476F10C75C17}"/>
              </a:ext>
            </a:extLst>
          </p:cNvPr>
          <p:cNvSpPr/>
          <p:nvPr/>
        </p:nvSpPr>
        <p:spPr>
          <a:xfrm>
            <a:off x="2099769" y="5517018"/>
            <a:ext cx="1603947" cy="509665"/>
          </a:xfrm>
          <a:prstGeom prst="roundRect">
            <a:avLst/>
          </a:prstGeom>
          <a:solidFill>
            <a:schemeClr val="accent1">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schemeClr val="bg1"/>
                </a:solidFill>
                <a:latin typeface="Arial"/>
                <a:ea typeface="微软雅黑"/>
              </a:rPr>
              <a:t>运营服务</a:t>
            </a:r>
            <a:endParaRPr kumimoji="0" lang="zh-CN" altLang="en-US" sz="16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B8894B28-F4F2-8643-A88B-9897F958BCFC}"/>
              </a:ext>
            </a:extLst>
          </p:cNvPr>
          <p:cNvSpPr txBox="1"/>
          <p:nvPr/>
        </p:nvSpPr>
        <p:spPr>
          <a:xfrm>
            <a:off x="2421669" y="1016650"/>
            <a:ext cx="1107996" cy="369332"/>
          </a:xfrm>
          <a:prstGeom prst="rect">
            <a:avLst/>
          </a:prstGeom>
          <a:noFill/>
        </p:spPr>
        <p:txBody>
          <a:bodyPr wrap="none" rtlCol="0">
            <a:spAutoFit/>
          </a:bodyPr>
          <a:lstStyle/>
          <a:p>
            <a:r>
              <a:rPr kumimoji="1" lang="zh-CN" altLang="en-US" dirty="0"/>
              <a:t>大类场景</a:t>
            </a:r>
          </a:p>
        </p:txBody>
      </p:sp>
      <p:sp>
        <p:nvSpPr>
          <p:cNvPr id="15" name="文本框 14">
            <a:extLst>
              <a:ext uri="{FF2B5EF4-FFF2-40B4-BE49-F238E27FC236}">
                <a16:creationId xmlns:a16="http://schemas.microsoft.com/office/drawing/2014/main" id="{8B5F25B1-5479-C240-A917-5C1C422F23C5}"/>
              </a:ext>
            </a:extLst>
          </p:cNvPr>
          <p:cNvSpPr txBox="1"/>
          <p:nvPr/>
        </p:nvSpPr>
        <p:spPr>
          <a:xfrm>
            <a:off x="6038986" y="1048768"/>
            <a:ext cx="1107996" cy="369332"/>
          </a:xfrm>
          <a:prstGeom prst="rect">
            <a:avLst/>
          </a:prstGeom>
          <a:noFill/>
        </p:spPr>
        <p:txBody>
          <a:bodyPr wrap="none" rtlCol="0">
            <a:spAutoFit/>
          </a:bodyPr>
          <a:lstStyle/>
          <a:p>
            <a:r>
              <a:rPr kumimoji="1" lang="zh-CN" altLang="en-US" dirty="0"/>
              <a:t>小类场景</a:t>
            </a:r>
          </a:p>
        </p:txBody>
      </p:sp>
      <p:sp>
        <p:nvSpPr>
          <p:cNvPr id="16" name="矩形 15">
            <a:extLst>
              <a:ext uri="{FF2B5EF4-FFF2-40B4-BE49-F238E27FC236}">
                <a16:creationId xmlns:a16="http://schemas.microsoft.com/office/drawing/2014/main" id="{7E09228A-BE91-104A-8F58-6FE7A2F6926A}"/>
              </a:ext>
            </a:extLst>
          </p:cNvPr>
          <p:cNvSpPr/>
          <p:nvPr/>
        </p:nvSpPr>
        <p:spPr>
          <a:xfrm>
            <a:off x="4188166" y="1670843"/>
            <a:ext cx="1107997"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潜在商机挖掘</a:t>
            </a:r>
          </a:p>
        </p:txBody>
      </p:sp>
      <p:sp>
        <p:nvSpPr>
          <p:cNvPr id="18" name="矩形 17">
            <a:extLst>
              <a:ext uri="{FF2B5EF4-FFF2-40B4-BE49-F238E27FC236}">
                <a16:creationId xmlns:a16="http://schemas.microsoft.com/office/drawing/2014/main" id="{FA358132-BA1F-914E-BC1C-F58029074F73}"/>
              </a:ext>
            </a:extLst>
          </p:cNvPr>
          <p:cNvSpPr/>
          <p:nvPr/>
        </p:nvSpPr>
        <p:spPr>
          <a:xfrm>
            <a:off x="5657844" y="1670842"/>
            <a:ext cx="1107997"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营销话术推荐</a:t>
            </a:r>
          </a:p>
        </p:txBody>
      </p:sp>
      <p:sp>
        <p:nvSpPr>
          <p:cNvPr id="19" name="矩形 18">
            <a:extLst>
              <a:ext uri="{FF2B5EF4-FFF2-40B4-BE49-F238E27FC236}">
                <a16:creationId xmlns:a16="http://schemas.microsoft.com/office/drawing/2014/main" id="{6BB22B21-6E10-A342-AA35-92D9972175A1}"/>
              </a:ext>
            </a:extLst>
          </p:cNvPr>
          <p:cNvSpPr/>
          <p:nvPr/>
        </p:nvSpPr>
        <p:spPr>
          <a:xfrm>
            <a:off x="7144952" y="1670841"/>
            <a:ext cx="1107997"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营销效果评估</a:t>
            </a:r>
          </a:p>
        </p:txBody>
      </p:sp>
      <p:sp>
        <p:nvSpPr>
          <p:cNvPr id="20" name="矩形 19">
            <a:extLst>
              <a:ext uri="{FF2B5EF4-FFF2-40B4-BE49-F238E27FC236}">
                <a16:creationId xmlns:a16="http://schemas.microsoft.com/office/drawing/2014/main" id="{3FA95FA7-F7D5-344F-92EA-954CE6917AF9}"/>
              </a:ext>
            </a:extLst>
          </p:cNvPr>
          <p:cNvSpPr/>
          <p:nvPr/>
        </p:nvSpPr>
        <p:spPr>
          <a:xfrm>
            <a:off x="8614630" y="1670840"/>
            <a:ext cx="1107997" cy="6262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营销质量分析</a:t>
            </a:r>
          </a:p>
        </p:txBody>
      </p:sp>
      <p:sp>
        <p:nvSpPr>
          <p:cNvPr id="22" name="矩形 21">
            <a:extLst>
              <a:ext uri="{FF2B5EF4-FFF2-40B4-BE49-F238E27FC236}">
                <a16:creationId xmlns:a16="http://schemas.microsoft.com/office/drawing/2014/main" id="{97F59E11-5D7E-2E4B-B6FD-EFB236B575ED}"/>
              </a:ext>
            </a:extLst>
          </p:cNvPr>
          <p:cNvSpPr/>
          <p:nvPr/>
        </p:nvSpPr>
        <p:spPr>
          <a:xfrm>
            <a:off x="4191315" y="2817280"/>
            <a:ext cx="1107997" cy="100767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数字人多轮对话能力测评</a:t>
            </a:r>
          </a:p>
        </p:txBody>
      </p:sp>
      <p:sp>
        <p:nvSpPr>
          <p:cNvPr id="23" name="矩形 22">
            <a:extLst>
              <a:ext uri="{FF2B5EF4-FFF2-40B4-BE49-F238E27FC236}">
                <a16:creationId xmlns:a16="http://schemas.microsoft.com/office/drawing/2014/main" id="{7010D948-FC4E-0D41-AFBA-926102A31727}"/>
              </a:ext>
            </a:extLst>
          </p:cNvPr>
          <p:cNvSpPr/>
          <p:nvPr/>
        </p:nvSpPr>
        <p:spPr>
          <a:xfrm>
            <a:off x="4204492" y="3905602"/>
            <a:ext cx="1094820" cy="98445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语音导航多轮对话能力测评</a:t>
            </a:r>
          </a:p>
        </p:txBody>
      </p:sp>
      <p:sp>
        <p:nvSpPr>
          <p:cNvPr id="24" name="矩形 23">
            <a:extLst>
              <a:ext uri="{FF2B5EF4-FFF2-40B4-BE49-F238E27FC236}">
                <a16:creationId xmlns:a16="http://schemas.microsoft.com/office/drawing/2014/main" id="{E3553E8E-8615-C548-8C3D-7831C8379F38}"/>
              </a:ext>
            </a:extLst>
          </p:cNvPr>
          <p:cNvSpPr/>
          <p:nvPr/>
        </p:nvSpPr>
        <p:spPr>
          <a:xfrm>
            <a:off x="5615720" y="2826762"/>
            <a:ext cx="1909342"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智能助理</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意图识别</a:t>
            </a:r>
          </a:p>
        </p:txBody>
      </p:sp>
      <p:sp>
        <p:nvSpPr>
          <p:cNvPr id="25" name="矩形 24">
            <a:extLst>
              <a:ext uri="{FF2B5EF4-FFF2-40B4-BE49-F238E27FC236}">
                <a16:creationId xmlns:a16="http://schemas.microsoft.com/office/drawing/2014/main" id="{841DF640-9775-784D-8C25-AC6D4BFD9D3D}"/>
              </a:ext>
            </a:extLst>
          </p:cNvPr>
          <p:cNvSpPr/>
          <p:nvPr/>
        </p:nvSpPr>
        <p:spPr>
          <a:xfrm>
            <a:off x="5615720" y="3360620"/>
            <a:ext cx="1909342" cy="43064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智能助理</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知识问答</a:t>
            </a:r>
          </a:p>
        </p:txBody>
      </p:sp>
      <p:sp>
        <p:nvSpPr>
          <p:cNvPr id="26" name="矩形 25">
            <a:extLst>
              <a:ext uri="{FF2B5EF4-FFF2-40B4-BE49-F238E27FC236}">
                <a16:creationId xmlns:a16="http://schemas.microsoft.com/office/drawing/2014/main" id="{0099C8C5-82A5-9641-B517-40EF528C0FEE}"/>
              </a:ext>
            </a:extLst>
          </p:cNvPr>
          <p:cNvSpPr/>
          <p:nvPr/>
        </p:nvSpPr>
        <p:spPr>
          <a:xfrm>
            <a:off x="5603452" y="3919618"/>
            <a:ext cx="1921609" cy="43064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智能助理</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话术推荐</a:t>
            </a:r>
          </a:p>
        </p:txBody>
      </p:sp>
      <p:sp>
        <p:nvSpPr>
          <p:cNvPr id="27" name="矩形 26">
            <a:extLst>
              <a:ext uri="{FF2B5EF4-FFF2-40B4-BE49-F238E27FC236}">
                <a16:creationId xmlns:a16="http://schemas.microsoft.com/office/drawing/2014/main" id="{00F61FCA-0261-224A-A383-EB3FA48B5950}"/>
              </a:ext>
            </a:extLst>
          </p:cNvPr>
          <p:cNvSpPr/>
          <p:nvPr/>
        </p:nvSpPr>
        <p:spPr>
          <a:xfrm>
            <a:off x="5616636" y="4453478"/>
            <a:ext cx="1921609"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对话内容</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智能</a:t>
            </a:r>
            <a:r>
              <a:rPr kumimoji="0" lang="zh-CN" altLang="en-US" sz="1600" i="0" u="none" strike="noStrike" kern="1200" cap="none" spc="0" normalizeH="0" baseline="0" noProof="0" dirty="0">
                <a:ln>
                  <a:noFill/>
                </a:ln>
                <a:solidFill>
                  <a:prstClr val="black"/>
                </a:solidFill>
                <a:effectLst/>
                <a:uLnTx/>
                <a:uFillTx/>
                <a:latin typeface="Arial"/>
                <a:ea typeface="微软雅黑"/>
                <a:cs typeface="+mn-cs"/>
              </a:rPr>
              <a:t>填单</a:t>
            </a:r>
          </a:p>
        </p:txBody>
      </p:sp>
      <p:sp>
        <p:nvSpPr>
          <p:cNvPr id="28" name="矩形 27">
            <a:extLst>
              <a:ext uri="{FF2B5EF4-FFF2-40B4-BE49-F238E27FC236}">
                <a16:creationId xmlns:a16="http://schemas.microsoft.com/office/drawing/2014/main" id="{D0EFF01F-6104-264B-9979-541901741E8E}"/>
              </a:ext>
            </a:extLst>
          </p:cNvPr>
          <p:cNvSpPr/>
          <p:nvPr/>
        </p:nvSpPr>
        <p:spPr>
          <a:xfrm>
            <a:off x="7869654" y="2817280"/>
            <a:ext cx="1804142" cy="612279"/>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装维预约、改退约信息抽取</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9" name="矩形 28">
            <a:extLst>
              <a:ext uri="{FF2B5EF4-FFF2-40B4-BE49-F238E27FC236}">
                <a16:creationId xmlns:a16="http://schemas.microsoft.com/office/drawing/2014/main" id="{3A40FC17-4186-2045-AFDD-2878A09F9627}"/>
              </a:ext>
            </a:extLst>
          </p:cNvPr>
          <p:cNvSpPr/>
          <p:nvPr/>
        </p:nvSpPr>
        <p:spPr>
          <a:xfrm>
            <a:off x="7880891" y="3594634"/>
            <a:ext cx="1819006" cy="612279"/>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智能对话小结</a:t>
            </a:r>
          </a:p>
        </p:txBody>
      </p:sp>
      <p:sp>
        <p:nvSpPr>
          <p:cNvPr id="31" name="矩形 30">
            <a:extLst>
              <a:ext uri="{FF2B5EF4-FFF2-40B4-BE49-F238E27FC236}">
                <a16:creationId xmlns:a16="http://schemas.microsoft.com/office/drawing/2014/main" id="{95F629A3-9894-A845-B441-C397631481DE}"/>
              </a:ext>
            </a:extLst>
          </p:cNvPr>
          <p:cNvSpPr/>
          <p:nvPr/>
        </p:nvSpPr>
        <p:spPr>
          <a:xfrm>
            <a:off x="4138406" y="5352143"/>
            <a:ext cx="1160906"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话务溯源</a:t>
            </a:r>
            <a:endParaRPr kumimoji="0" lang="zh-CN" altLang="en-US" sz="160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AD58A259-2A74-CD40-AF09-FAC3FD19FF09}"/>
              </a:ext>
            </a:extLst>
          </p:cNvPr>
          <p:cNvSpPr/>
          <p:nvPr/>
        </p:nvSpPr>
        <p:spPr>
          <a:xfrm>
            <a:off x="4138405" y="5940138"/>
            <a:ext cx="1160907" cy="38159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prstClr val="black"/>
                </a:solidFill>
                <a:latin typeface="Arial"/>
                <a:ea typeface="微软雅黑"/>
              </a:rPr>
              <a:t>话务摘要</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4" name="矩形 33">
            <a:extLst>
              <a:ext uri="{FF2B5EF4-FFF2-40B4-BE49-F238E27FC236}">
                <a16:creationId xmlns:a16="http://schemas.microsoft.com/office/drawing/2014/main" id="{FDD7194B-B51A-DD4A-9A29-2303320D2754}"/>
              </a:ext>
            </a:extLst>
          </p:cNvPr>
          <p:cNvSpPr/>
          <p:nvPr/>
        </p:nvSpPr>
        <p:spPr>
          <a:xfrm>
            <a:off x="10254992" y="3594634"/>
            <a:ext cx="1907059"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600" dirty="0">
                <a:solidFill>
                  <a:srgbClr val="FF0000"/>
                </a:solidFill>
                <a:latin typeface="Arial"/>
                <a:ea typeface="微软雅黑"/>
              </a:rPr>
              <a:t>投诉工单分类</a:t>
            </a:r>
            <a:endParaRPr kumimoji="0" lang="zh-CN" altLang="en-US" sz="1600" i="0" u="none" strike="noStrike" kern="1200" cap="none" spc="0" normalizeH="0" baseline="0" noProof="0" dirty="0">
              <a:ln>
                <a:noFill/>
              </a:ln>
              <a:solidFill>
                <a:srgbClr val="FF0000"/>
              </a:solidFill>
              <a:effectLst/>
              <a:uLnTx/>
              <a:uFillTx/>
              <a:latin typeface="Arial"/>
              <a:ea typeface="微软雅黑"/>
              <a:cs typeface="+mn-cs"/>
            </a:endParaRPr>
          </a:p>
        </p:txBody>
      </p:sp>
      <p:sp>
        <p:nvSpPr>
          <p:cNvPr id="35" name="矩形 34">
            <a:extLst>
              <a:ext uri="{FF2B5EF4-FFF2-40B4-BE49-F238E27FC236}">
                <a16:creationId xmlns:a16="http://schemas.microsoft.com/office/drawing/2014/main" id="{5713D9E7-54C2-B54E-BD14-CB78505DA913}"/>
              </a:ext>
            </a:extLst>
          </p:cNvPr>
          <p:cNvSpPr/>
          <p:nvPr/>
        </p:nvSpPr>
        <p:spPr>
          <a:xfrm>
            <a:off x="5643595" y="5362696"/>
            <a:ext cx="1907059" cy="43064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投诉热点挖掘</a:t>
            </a:r>
          </a:p>
        </p:txBody>
      </p:sp>
      <p:sp>
        <p:nvSpPr>
          <p:cNvPr id="36" name="矩形 35">
            <a:extLst>
              <a:ext uri="{FF2B5EF4-FFF2-40B4-BE49-F238E27FC236}">
                <a16:creationId xmlns:a16="http://schemas.microsoft.com/office/drawing/2014/main" id="{E0DAE65F-36D6-C648-BA09-24CDC0CE88E6}"/>
              </a:ext>
            </a:extLst>
          </p:cNvPr>
          <p:cNvSpPr/>
          <p:nvPr/>
        </p:nvSpPr>
        <p:spPr>
          <a:xfrm>
            <a:off x="5643595" y="5947633"/>
            <a:ext cx="1938156" cy="38295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投诉倾向分析</a:t>
            </a:r>
          </a:p>
        </p:txBody>
      </p:sp>
      <p:sp>
        <p:nvSpPr>
          <p:cNvPr id="39" name="矩形 38">
            <a:extLst>
              <a:ext uri="{FF2B5EF4-FFF2-40B4-BE49-F238E27FC236}">
                <a16:creationId xmlns:a16="http://schemas.microsoft.com/office/drawing/2014/main" id="{4D93FDE3-038E-0442-ACB9-4BE5FE2F5758}"/>
              </a:ext>
            </a:extLst>
          </p:cNvPr>
          <p:cNvSpPr/>
          <p:nvPr/>
        </p:nvSpPr>
        <p:spPr>
          <a:xfrm>
            <a:off x="7869654" y="5326952"/>
            <a:ext cx="1819006"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携号转网倾向分析</a:t>
            </a:r>
          </a:p>
        </p:txBody>
      </p:sp>
      <p:sp>
        <p:nvSpPr>
          <p:cNvPr id="41" name="矩形 40">
            <a:extLst>
              <a:ext uri="{FF2B5EF4-FFF2-40B4-BE49-F238E27FC236}">
                <a16:creationId xmlns:a16="http://schemas.microsoft.com/office/drawing/2014/main" id="{ABC5D9C4-9570-434C-8BA6-D0904358ED76}"/>
              </a:ext>
            </a:extLst>
          </p:cNvPr>
          <p:cNvSpPr/>
          <p:nvPr/>
        </p:nvSpPr>
        <p:spPr>
          <a:xfrm>
            <a:off x="7869654" y="4371988"/>
            <a:ext cx="1819006" cy="54734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话务满意度质检</a:t>
            </a:r>
          </a:p>
        </p:txBody>
      </p:sp>
      <p:cxnSp>
        <p:nvCxnSpPr>
          <p:cNvPr id="46" name="直线连接符 45">
            <a:extLst>
              <a:ext uri="{FF2B5EF4-FFF2-40B4-BE49-F238E27FC236}">
                <a16:creationId xmlns:a16="http://schemas.microsoft.com/office/drawing/2014/main" id="{E735F6EF-93C3-704F-9994-D6C74BB1B5BF}"/>
              </a:ext>
            </a:extLst>
          </p:cNvPr>
          <p:cNvCxnSpPr>
            <a:cxnSpLocks/>
          </p:cNvCxnSpPr>
          <p:nvPr/>
        </p:nvCxnSpPr>
        <p:spPr>
          <a:xfrm>
            <a:off x="5449700" y="2817280"/>
            <a:ext cx="0" cy="210205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56" name="下箭头 55">
            <a:extLst>
              <a:ext uri="{FF2B5EF4-FFF2-40B4-BE49-F238E27FC236}">
                <a16:creationId xmlns:a16="http://schemas.microsoft.com/office/drawing/2014/main" id="{500808BA-0DF2-974A-B789-D87AF967B1D3}"/>
              </a:ext>
            </a:extLst>
          </p:cNvPr>
          <p:cNvSpPr/>
          <p:nvPr/>
        </p:nvSpPr>
        <p:spPr>
          <a:xfrm rot="16200000">
            <a:off x="5844643" y="-2575670"/>
            <a:ext cx="241039" cy="8031563"/>
          </a:xfrm>
          <a:prstGeom prst="downArrow">
            <a:avLst/>
          </a:prstGeom>
          <a:gradFill>
            <a:gsLst>
              <a:gs pos="96005">
                <a:schemeClr val="accent1">
                  <a:lumMod val="75000"/>
                </a:schemeClr>
              </a:gs>
              <a:gs pos="80000">
                <a:schemeClr val="accent1">
                  <a:lumMod val="60000"/>
                  <a:lumOff val="40000"/>
                </a:schemeClr>
              </a:gs>
              <a:gs pos="0">
                <a:schemeClr val="accent1">
                  <a:lumMod val="20000"/>
                  <a:lumOff val="80000"/>
                </a:schemeClr>
              </a:gs>
              <a:gs pos="36000">
                <a:schemeClr val="accent1">
                  <a:lumMod val="40000"/>
                  <a:lumOff val="60000"/>
                </a:schemeClr>
              </a:gs>
              <a:gs pos="88000">
                <a:schemeClr val="accent1">
                  <a:lumMod val="60000"/>
                  <a:lumOff val="40000"/>
                </a:schemeClr>
              </a:gs>
              <a:gs pos="100000">
                <a:schemeClr val="accent1">
                  <a:lumMod val="75000"/>
                </a:schemeClr>
              </a:gs>
            </a:gsLst>
            <a:lin ang="5400000" scaled="1"/>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7" name="矩形 56">
            <a:extLst>
              <a:ext uri="{FF2B5EF4-FFF2-40B4-BE49-F238E27FC236}">
                <a16:creationId xmlns:a16="http://schemas.microsoft.com/office/drawing/2014/main" id="{351080C5-10D1-DB47-87FE-CF2F38F04ED5}"/>
              </a:ext>
            </a:extLst>
          </p:cNvPr>
          <p:cNvSpPr/>
          <p:nvPr/>
        </p:nvSpPr>
        <p:spPr>
          <a:xfrm>
            <a:off x="7869654" y="5868818"/>
            <a:ext cx="1819006" cy="44119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客服合规性质检</a:t>
            </a:r>
          </a:p>
        </p:txBody>
      </p:sp>
      <p:sp>
        <p:nvSpPr>
          <p:cNvPr id="59" name="文本框 58">
            <a:extLst>
              <a:ext uri="{FF2B5EF4-FFF2-40B4-BE49-F238E27FC236}">
                <a16:creationId xmlns:a16="http://schemas.microsoft.com/office/drawing/2014/main" id="{53A17F6E-CA7A-4048-BC97-8731B2837E4C}"/>
              </a:ext>
            </a:extLst>
          </p:cNvPr>
          <p:cNvSpPr txBox="1"/>
          <p:nvPr/>
        </p:nvSpPr>
        <p:spPr>
          <a:xfrm>
            <a:off x="2570773" y="2183076"/>
            <a:ext cx="543739" cy="369332"/>
          </a:xfrm>
          <a:prstGeom prst="rect">
            <a:avLst/>
          </a:prstGeom>
          <a:noFill/>
        </p:spPr>
        <p:txBody>
          <a:bodyPr wrap="none" rtlCol="0">
            <a:spAutoFit/>
          </a:bodyPr>
          <a:lstStyle/>
          <a:p>
            <a:r>
              <a:rPr kumimoji="1" lang="en-US" altLang="zh-CN" dirty="0"/>
              <a:t>4</a:t>
            </a:r>
            <a:r>
              <a:rPr kumimoji="1" lang="zh-CN" altLang="en-US" dirty="0"/>
              <a:t>项</a:t>
            </a:r>
          </a:p>
        </p:txBody>
      </p:sp>
      <p:sp>
        <p:nvSpPr>
          <p:cNvPr id="60" name="文本框 59">
            <a:extLst>
              <a:ext uri="{FF2B5EF4-FFF2-40B4-BE49-F238E27FC236}">
                <a16:creationId xmlns:a16="http://schemas.microsoft.com/office/drawing/2014/main" id="{1B6665DA-CB74-2640-9B73-2DC2BA631209}"/>
              </a:ext>
            </a:extLst>
          </p:cNvPr>
          <p:cNvSpPr txBox="1"/>
          <p:nvPr/>
        </p:nvSpPr>
        <p:spPr>
          <a:xfrm>
            <a:off x="2589633" y="4194117"/>
            <a:ext cx="543739" cy="369332"/>
          </a:xfrm>
          <a:prstGeom prst="rect">
            <a:avLst/>
          </a:prstGeom>
          <a:noFill/>
        </p:spPr>
        <p:txBody>
          <a:bodyPr wrap="none" rtlCol="0">
            <a:spAutoFit/>
          </a:bodyPr>
          <a:lstStyle/>
          <a:p>
            <a:r>
              <a:rPr kumimoji="1" lang="en-US" altLang="zh-CN" dirty="0"/>
              <a:t>9</a:t>
            </a:r>
            <a:r>
              <a:rPr kumimoji="1" lang="zh-CN" altLang="en-US" dirty="0"/>
              <a:t>项</a:t>
            </a:r>
          </a:p>
        </p:txBody>
      </p:sp>
      <p:sp>
        <p:nvSpPr>
          <p:cNvPr id="61" name="文本框 60">
            <a:extLst>
              <a:ext uri="{FF2B5EF4-FFF2-40B4-BE49-F238E27FC236}">
                <a16:creationId xmlns:a16="http://schemas.microsoft.com/office/drawing/2014/main" id="{B2A66496-59E2-4D44-9F68-D14C3FE15CD4}"/>
              </a:ext>
            </a:extLst>
          </p:cNvPr>
          <p:cNvSpPr txBox="1"/>
          <p:nvPr/>
        </p:nvSpPr>
        <p:spPr>
          <a:xfrm>
            <a:off x="2570773" y="6100847"/>
            <a:ext cx="543739" cy="369332"/>
          </a:xfrm>
          <a:prstGeom prst="rect">
            <a:avLst/>
          </a:prstGeom>
          <a:noFill/>
        </p:spPr>
        <p:txBody>
          <a:bodyPr wrap="none" rtlCol="0">
            <a:spAutoFit/>
          </a:bodyPr>
          <a:lstStyle/>
          <a:p>
            <a:r>
              <a:rPr kumimoji="1" lang="en-US" altLang="zh-CN" dirty="0"/>
              <a:t>7</a:t>
            </a:r>
            <a:r>
              <a:rPr kumimoji="1" lang="zh-CN" altLang="en-US" dirty="0"/>
              <a:t>项</a:t>
            </a:r>
          </a:p>
        </p:txBody>
      </p:sp>
      <p:sp>
        <p:nvSpPr>
          <p:cNvPr id="64" name="右箭头 63">
            <a:extLst>
              <a:ext uri="{FF2B5EF4-FFF2-40B4-BE49-F238E27FC236}">
                <a16:creationId xmlns:a16="http://schemas.microsoft.com/office/drawing/2014/main" id="{32E9F587-E7CF-C948-9D85-D198998A2C1D}"/>
              </a:ext>
            </a:extLst>
          </p:cNvPr>
          <p:cNvSpPr/>
          <p:nvPr/>
        </p:nvSpPr>
        <p:spPr>
          <a:xfrm>
            <a:off x="1590985" y="2032818"/>
            <a:ext cx="358396" cy="206004"/>
          </a:xfrm>
          <a:prstGeom prst="rightArrow">
            <a:avLst/>
          </a:prstGeom>
          <a:solidFill>
            <a:schemeClr val="accent2">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5" name="右箭头 64">
            <a:extLst>
              <a:ext uri="{FF2B5EF4-FFF2-40B4-BE49-F238E27FC236}">
                <a16:creationId xmlns:a16="http://schemas.microsoft.com/office/drawing/2014/main" id="{BF17277C-AB8F-D146-8A0D-A193B8C6C0F0}"/>
              </a:ext>
            </a:extLst>
          </p:cNvPr>
          <p:cNvSpPr/>
          <p:nvPr/>
        </p:nvSpPr>
        <p:spPr>
          <a:xfrm>
            <a:off x="1590985" y="3223555"/>
            <a:ext cx="358396" cy="206004"/>
          </a:xfrm>
          <a:prstGeom prst="rightArrow">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6" name="右箭头 65">
            <a:extLst>
              <a:ext uri="{FF2B5EF4-FFF2-40B4-BE49-F238E27FC236}">
                <a16:creationId xmlns:a16="http://schemas.microsoft.com/office/drawing/2014/main" id="{0F66CC60-4BD2-5E46-B961-F0BB4B74E678}"/>
              </a:ext>
            </a:extLst>
          </p:cNvPr>
          <p:cNvSpPr/>
          <p:nvPr/>
        </p:nvSpPr>
        <p:spPr>
          <a:xfrm>
            <a:off x="1590985" y="4515810"/>
            <a:ext cx="358396" cy="206004"/>
          </a:xfrm>
          <a:prstGeom prst="rightArrow">
            <a:avLst/>
          </a:prstGeom>
          <a:solidFill>
            <a:schemeClr val="accent3">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7" name="右箭头 66">
            <a:extLst>
              <a:ext uri="{FF2B5EF4-FFF2-40B4-BE49-F238E27FC236}">
                <a16:creationId xmlns:a16="http://schemas.microsoft.com/office/drawing/2014/main" id="{EE4143C6-B85C-D840-B59C-75B4351DCEA1}"/>
              </a:ext>
            </a:extLst>
          </p:cNvPr>
          <p:cNvSpPr/>
          <p:nvPr/>
        </p:nvSpPr>
        <p:spPr>
          <a:xfrm>
            <a:off x="1590985" y="5694819"/>
            <a:ext cx="358396" cy="206004"/>
          </a:xfrm>
          <a:prstGeom prst="rightArrow">
            <a:avLst/>
          </a:prstGeom>
          <a:solidFill>
            <a:schemeClr val="accent1">
              <a:lumMod val="7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71" name="直线连接符 70">
            <a:extLst>
              <a:ext uri="{FF2B5EF4-FFF2-40B4-BE49-F238E27FC236}">
                <a16:creationId xmlns:a16="http://schemas.microsoft.com/office/drawing/2014/main" id="{0D531F61-EE31-8740-A08C-B6CDB761201C}"/>
              </a:ext>
            </a:extLst>
          </p:cNvPr>
          <p:cNvCxnSpPr>
            <a:cxnSpLocks/>
          </p:cNvCxnSpPr>
          <p:nvPr/>
        </p:nvCxnSpPr>
        <p:spPr>
          <a:xfrm>
            <a:off x="7702099" y="2817280"/>
            <a:ext cx="0" cy="206684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A8ADA09E-42FD-6747-85BB-22CBCB9DC5BB}"/>
              </a:ext>
            </a:extLst>
          </p:cNvPr>
          <p:cNvCxnSpPr>
            <a:cxnSpLocks/>
          </p:cNvCxnSpPr>
          <p:nvPr/>
        </p:nvCxnSpPr>
        <p:spPr>
          <a:xfrm flipH="1">
            <a:off x="5446551" y="5058537"/>
            <a:ext cx="3149" cy="1504473"/>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B5EC6CBC-5DDF-D747-A698-2E06273BBE11}"/>
              </a:ext>
            </a:extLst>
          </p:cNvPr>
          <p:cNvCxnSpPr>
            <a:cxnSpLocks/>
          </p:cNvCxnSpPr>
          <p:nvPr/>
        </p:nvCxnSpPr>
        <p:spPr>
          <a:xfrm flipH="1">
            <a:off x="7694633" y="5069612"/>
            <a:ext cx="3148" cy="1504473"/>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F4DFF046-E7A7-DD4E-8417-CF3090EDFBDB}"/>
              </a:ext>
            </a:extLst>
          </p:cNvPr>
          <p:cNvSpPr txBox="1"/>
          <p:nvPr/>
        </p:nvSpPr>
        <p:spPr>
          <a:xfrm>
            <a:off x="10998558" y="2292439"/>
            <a:ext cx="184731" cy="369332"/>
          </a:xfrm>
          <a:prstGeom prst="rect">
            <a:avLst/>
          </a:prstGeom>
          <a:noFill/>
        </p:spPr>
        <p:txBody>
          <a:bodyPr wrap="none" rtlCol="0">
            <a:spAutoFit/>
          </a:bodyPr>
          <a:lstStyle/>
          <a:p>
            <a:endParaRPr kumimoji="1" lang="zh-CN" altLang="en-US" dirty="0"/>
          </a:p>
        </p:txBody>
      </p:sp>
      <p:sp>
        <p:nvSpPr>
          <p:cNvPr id="79" name="下箭头 78">
            <a:extLst>
              <a:ext uri="{FF2B5EF4-FFF2-40B4-BE49-F238E27FC236}">
                <a16:creationId xmlns:a16="http://schemas.microsoft.com/office/drawing/2014/main" id="{286C7A0F-CAF4-C742-9A4E-516F41F22EB9}"/>
              </a:ext>
            </a:extLst>
          </p:cNvPr>
          <p:cNvSpPr/>
          <p:nvPr/>
        </p:nvSpPr>
        <p:spPr>
          <a:xfrm>
            <a:off x="1885075" y="1385982"/>
            <a:ext cx="243265" cy="5466706"/>
          </a:xfrm>
          <a:prstGeom prst="downArrow">
            <a:avLst/>
          </a:prstGeom>
          <a:gradFill>
            <a:gsLst>
              <a:gs pos="96005">
                <a:schemeClr val="accent1">
                  <a:lumMod val="75000"/>
                </a:schemeClr>
              </a:gs>
              <a:gs pos="80000">
                <a:schemeClr val="accent1">
                  <a:lumMod val="60000"/>
                  <a:lumOff val="40000"/>
                </a:schemeClr>
              </a:gs>
              <a:gs pos="0">
                <a:schemeClr val="accent1">
                  <a:lumMod val="20000"/>
                  <a:lumOff val="80000"/>
                </a:schemeClr>
              </a:gs>
              <a:gs pos="36000">
                <a:schemeClr val="accent1">
                  <a:lumMod val="40000"/>
                  <a:lumOff val="60000"/>
                </a:schemeClr>
              </a:gs>
              <a:gs pos="88000">
                <a:schemeClr val="accent1">
                  <a:lumMod val="60000"/>
                  <a:lumOff val="40000"/>
                </a:schemeClr>
              </a:gs>
              <a:gs pos="100000">
                <a:schemeClr val="accent1">
                  <a:lumMod val="75000"/>
                </a:schemeClr>
              </a:gs>
            </a:gsLst>
            <a:lin ang="5400000" scaled="1"/>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86" name="直线连接符 85">
            <a:extLst>
              <a:ext uri="{FF2B5EF4-FFF2-40B4-BE49-F238E27FC236}">
                <a16:creationId xmlns:a16="http://schemas.microsoft.com/office/drawing/2014/main" id="{EC3C32DF-92DB-5F42-957F-A3BCE937028C}"/>
              </a:ext>
            </a:extLst>
          </p:cNvPr>
          <p:cNvCxnSpPr>
            <a:cxnSpLocks/>
          </p:cNvCxnSpPr>
          <p:nvPr/>
        </p:nvCxnSpPr>
        <p:spPr>
          <a:xfrm>
            <a:off x="5446551" y="1622888"/>
            <a:ext cx="0" cy="682747"/>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线连接符 87">
            <a:extLst>
              <a:ext uri="{FF2B5EF4-FFF2-40B4-BE49-F238E27FC236}">
                <a16:creationId xmlns:a16="http://schemas.microsoft.com/office/drawing/2014/main" id="{1E868BDC-D3B3-5746-857F-F9759375E4E3}"/>
              </a:ext>
            </a:extLst>
          </p:cNvPr>
          <p:cNvCxnSpPr>
            <a:cxnSpLocks/>
          </p:cNvCxnSpPr>
          <p:nvPr/>
        </p:nvCxnSpPr>
        <p:spPr>
          <a:xfrm>
            <a:off x="6963924" y="1614380"/>
            <a:ext cx="0" cy="682747"/>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线连接符 88">
            <a:extLst>
              <a:ext uri="{FF2B5EF4-FFF2-40B4-BE49-F238E27FC236}">
                <a16:creationId xmlns:a16="http://schemas.microsoft.com/office/drawing/2014/main" id="{BFAF7438-8D9B-CC40-A979-02FE1E5CBD58}"/>
              </a:ext>
            </a:extLst>
          </p:cNvPr>
          <p:cNvCxnSpPr>
            <a:cxnSpLocks/>
          </p:cNvCxnSpPr>
          <p:nvPr/>
        </p:nvCxnSpPr>
        <p:spPr>
          <a:xfrm>
            <a:off x="8454794" y="1629720"/>
            <a:ext cx="0" cy="682747"/>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C966D1C4-4A00-874E-A082-B27CF38E8AD0}"/>
              </a:ext>
            </a:extLst>
          </p:cNvPr>
          <p:cNvSpPr txBox="1"/>
          <p:nvPr/>
        </p:nvSpPr>
        <p:spPr>
          <a:xfrm>
            <a:off x="4010972" y="4995114"/>
            <a:ext cx="1415772" cy="338554"/>
          </a:xfrm>
          <a:prstGeom prst="rect">
            <a:avLst/>
          </a:prstGeom>
          <a:noFill/>
        </p:spPr>
        <p:txBody>
          <a:bodyPr wrap="none" rtlCol="0">
            <a:spAutoFit/>
          </a:bodyPr>
          <a:lstStyle/>
          <a:p>
            <a:r>
              <a:rPr kumimoji="1" lang="zh-CN" altLang="en-US" sz="1600" dirty="0"/>
              <a:t>智能话务分析</a:t>
            </a:r>
          </a:p>
        </p:txBody>
      </p:sp>
      <p:sp>
        <p:nvSpPr>
          <p:cNvPr id="91" name="文本框 90">
            <a:extLst>
              <a:ext uri="{FF2B5EF4-FFF2-40B4-BE49-F238E27FC236}">
                <a16:creationId xmlns:a16="http://schemas.microsoft.com/office/drawing/2014/main" id="{B9947FE5-DED1-024A-977C-9E62694D96FC}"/>
              </a:ext>
            </a:extLst>
          </p:cNvPr>
          <p:cNvSpPr txBox="1"/>
          <p:nvPr/>
        </p:nvSpPr>
        <p:spPr>
          <a:xfrm>
            <a:off x="5823041" y="4987596"/>
            <a:ext cx="1438214" cy="338554"/>
          </a:xfrm>
          <a:prstGeom prst="rect">
            <a:avLst/>
          </a:prstGeom>
          <a:noFill/>
        </p:spPr>
        <p:txBody>
          <a:bodyPr wrap="none" rtlCol="0">
            <a:spAutoFit/>
          </a:bodyPr>
          <a:lstStyle/>
          <a:p>
            <a:r>
              <a:rPr kumimoji="1" lang="zh-CN" altLang="en-US" sz="1600" dirty="0"/>
              <a:t>智能投诉分析</a:t>
            </a:r>
          </a:p>
        </p:txBody>
      </p:sp>
      <p:sp>
        <p:nvSpPr>
          <p:cNvPr id="92" name="文本框 91">
            <a:extLst>
              <a:ext uri="{FF2B5EF4-FFF2-40B4-BE49-F238E27FC236}">
                <a16:creationId xmlns:a16="http://schemas.microsoft.com/office/drawing/2014/main" id="{DA24DAE3-40E0-B14D-8FE0-DEFC37A0BD06}"/>
              </a:ext>
            </a:extLst>
          </p:cNvPr>
          <p:cNvSpPr txBox="1"/>
          <p:nvPr/>
        </p:nvSpPr>
        <p:spPr>
          <a:xfrm>
            <a:off x="8303756" y="4971034"/>
            <a:ext cx="1005403" cy="338554"/>
          </a:xfrm>
          <a:prstGeom prst="rect">
            <a:avLst/>
          </a:prstGeom>
          <a:noFill/>
        </p:spPr>
        <p:txBody>
          <a:bodyPr wrap="none" rtlCol="0">
            <a:spAutoFit/>
          </a:bodyPr>
          <a:lstStyle/>
          <a:p>
            <a:r>
              <a:rPr kumimoji="1" lang="zh-CN" altLang="en-US" sz="1600" dirty="0"/>
              <a:t>其他分析</a:t>
            </a:r>
          </a:p>
        </p:txBody>
      </p:sp>
      <p:sp>
        <p:nvSpPr>
          <p:cNvPr id="98" name="文本框 97">
            <a:extLst>
              <a:ext uri="{FF2B5EF4-FFF2-40B4-BE49-F238E27FC236}">
                <a16:creationId xmlns:a16="http://schemas.microsoft.com/office/drawing/2014/main" id="{812B7AAA-FD22-0747-8BDD-69844A20C796}"/>
              </a:ext>
            </a:extLst>
          </p:cNvPr>
          <p:cNvSpPr txBox="1"/>
          <p:nvPr/>
        </p:nvSpPr>
        <p:spPr>
          <a:xfrm>
            <a:off x="4150773" y="2530374"/>
            <a:ext cx="1210588" cy="338554"/>
          </a:xfrm>
          <a:prstGeom prst="rect">
            <a:avLst/>
          </a:prstGeom>
          <a:noFill/>
        </p:spPr>
        <p:txBody>
          <a:bodyPr wrap="none" rtlCol="0">
            <a:spAutoFit/>
          </a:bodyPr>
          <a:lstStyle/>
          <a:p>
            <a:r>
              <a:rPr kumimoji="1" lang="zh-CN" altLang="en-US" sz="1600" dirty="0"/>
              <a:t>机器人环节</a:t>
            </a:r>
          </a:p>
        </p:txBody>
      </p:sp>
      <p:sp>
        <p:nvSpPr>
          <p:cNvPr id="99" name="文本框 98">
            <a:extLst>
              <a:ext uri="{FF2B5EF4-FFF2-40B4-BE49-F238E27FC236}">
                <a16:creationId xmlns:a16="http://schemas.microsoft.com/office/drawing/2014/main" id="{6EF509D5-9007-E649-A8B0-A1E8F945A705}"/>
              </a:ext>
            </a:extLst>
          </p:cNvPr>
          <p:cNvSpPr txBox="1"/>
          <p:nvPr/>
        </p:nvSpPr>
        <p:spPr>
          <a:xfrm>
            <a:off x="5842064" y="2538851"/>
            <a:ext cx="1415772" cy="338554"/>
          </a:xfrm>
          <a:prstGeom prst="rect">
            <a:avLst/>
          </a:prstGeom>
          <a:noFill/>
        </p:spPr>
        <p:txBody>
          <a:bodyPr wrap="none" rtlCol="0">
            <a:spAutoFit/>
          </a:bodyPr>
          <a:lstStyle/>
          <a:p>
            <a:r>
              <a:rPr kumimoji="1" lang="zh-CN" altLang="en-US" sz="1600" dirty="0"/>
              <a:t>坐席助理环节</a:t>
            </a:r>
          </a:p>
        </p:txBody>
      </p:sp>
      <p:sp>
        <p:nvSpPr>
          <p:cNvPr id="100" name="文本框 99">
            <a:extLst>
              <a:ext uri="{FF2B5EF4-FFF2-40B4-BE49-F238E27FC236}">
                <a16:creationId xmlns:a16="http://schemas.microsoft.com/office/drawing/2014/main" id="{0FFACA6C-A0EF-C048-BC72-3C5B64973F29}"/>
              </a:ext>
            </a:extLst>
          </p:cNvPr>
          <p:cNvSpPr txBox="1"/>
          <p:nvPr/>
        </p:nvSpPr>
        <p:spPr>
          <a:xfrm>
            <a:off x="8256963" y="2522030"/>
            <a:ext cx="1005403" cy="338554"/>
          </a:xfrm>
          <a:prstGeom prst="rect">
            <a:avLst/>
          </a:prstGeom>
          <a:noFill/>
        </p:spPr>
        <p:txBody>
          <a:bodyPr wrap="none" rtlCol="0">
            <a:spAutoFit/>
          </a:bodyPr>
          <a:lstStyle/>
          <a:p>
            <a:r>
              <a:rPr kumimoji="1" lang="zh-CN" altLang="en-US" sz="1600" dirty="0"/>
              <a:t>装维环节</a:t>
            </a:r>
          </a:p>
        </p:txBody>
      </p:sp>
      <p:sp>
        <p:nvSpPr>
          <p:cNvPr id="63" name="矩形 62">
            <a:extLst>
              <a:ext uri="{FF2B5EF4-FFF2-40B4-BE49-F238E27FC236}">
                <a16:creationId xmlns:a16="http://schemas.microsoft.com/office/drawing/2014/main" id="{4B21115B-5F5D-3D4C-BD5D-5F1EB69D16C1}"/>
              </a:ext>
            </a:extLst>
          </p:cNvPr>
          <p:cNvSpPr/>
          <p:nvPr/>
        </p:nvSpPr>
        <p:spPr>
          <a:xfrm>
            <a:off x="10135648" y="4289777"/>
            <a:ext cx="1819006" cy="54734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实时质检</a:t>
            </a:r>
          </a:p>
        </p:txBody>
      </p:sp>
      <p:sp>
        <p:nvSpPr>
          <p:cNvPr id="68" name="矩形 67">
            <a:extLst>
              <a:ext uri="{FF2B5EF4-FFF2-40B4-BE49-F238E27FC236}">
                <a16:creationId xmlns:a16="http://schemas.microsoft.com/office/drawing/2014/main" id="{C1873519-8BF8-F140-9FC9-90346475943F}"/>
              </a:ext>
            </a:extLst>
          </p:cNvPr>
          <p:cNvSpPr/>
          <p:nvPr/>
        </p:nvSpPr>
        <p:spPr>
          <a:xfrm>
            <a:off x="10273786" y="5206885"/>
            <a:ext cx="1819006" cy="54734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装维原因打标</a:t>
            </a:r>
          </a:p>
        </p:txBody>
      </p:sp>
    </p:spTree>
    <p:extLst>
      <p:ext uri="{BB962C8B-B14F-4D97-AF65-F5344CB8AC3E}">
        <p14:creationId xmlns:p14="http://schemas.microsoft.com/office/powerpoint/2010/main" val="305215422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Isosceles Triangle 10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图形用户界面, 文本, 应用程序&#10;&#10;描述已自动生成">
            <a:extLst>
              <a:ext uri="{FF2B5EF4-FFF2-40B4-BE49-F238E27FC236}">
                <a16:creationId xmlns:a16="http://schemas.microsoft.com/office/drawing/2014/main" id="{F7DBF5EE-2740-E840-9025-2D00F2C525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82" y="434824"/>
            <a:ext cx="467969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09E53A68-7E75-6747-8A70-9F761B16E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777" y="2752349"/>
            <a:ext cx="5704197" cy="38299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EA262C-BD33-554D-9C6E-A5F7603C9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2777" y="86973"/>
            <a:ext cx="1782264" cy="17769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76544B4-EACA-F44E-958C-F05FB3CC08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9700" y="-493021"/>
            <a:ext cx="5613288" cy="32453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80A850A-C1A2-5C46-B3E3-2D48BC5C29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1815" y="3429000"/>
            <a:ext cx="3524229" cy="178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11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7431" y="0"/>
            <a:ext cx="4707444" cy="815788"/>
          </a:xfrm>
        </p:spPr>
        <p:txBody>
          <a:bodyPr>
            <a:normAutofit/>
          </a:bodyPr>
          <a:lstStyle/>
          <a:p>
            <a:r>
              <a:rPr lang="zh-CN" altLang="en-US" dirty="0">
                <a:latin typeface="微软雅黑" panose="020B0503020204020204" charset="-122"/>
                <a:ea typeface="微软雅黑" panose="020B0503020204020204" charset="-122"/>
              </a:rPr>
              <a:t>运营商大模型评估体系</a:t>
            </a:r>
          </a:p>
        </p:txBody>
      </p:sp>
      <p:grpSp>
        <p:nvGrpSpPr>
          <p:cNvPr id="120" name="组合 119">
            <a:extLst>
              <a:ext uri="{FF2B5EF4-FFF2-40B4-BE49-F238E27FC236}">
                <a16:creationId xmlns:a16="http://schemas.microsoft.com/office/drawing/2014/main" id="{53836FE1-53E7-B48D-7374-978AA629E7E4}"/>
              </a:ext>
            </a:extLst>
          </p:cNvPr>
          <p:cNvGrpSpPr/>
          <p:nvPr/>
        </p:nvGrpSpPr>
        <p:grpSpPr>
          <a:xfrm>
            <a:off x="114210" y="945521"/>
            <a:ext cx="7580348" cy="5797020"/>
            <a:chOff x="114210" y="945521"/>
            <a:chExt cx="7580348" cy="5797020"/>
          </a:xfrm>
        </p:grpSpPr>
        <p:sp>
          <p:nvSpPr>
            <p:cNvPr id="35" name="矩形 34">
              <a:extLst>
                <a:ext uri="{FF2B5EF4-FFF2-40B4-BE49-F238E27FC236}">
                  <a16:creationId xmlns:a16="http://schemas.microsoft.com/office/drawing/2014/main" id="{DE522BF7-787B-A1B3-C608-A02D9494A07D}"/>
                </a:ext>
              </a:extLst>
            </p:cNvPr>
            <p:cNvSpPr/>
            <p:nvPr/>
          </p:nvSpPr>
          <p:spPr>
            <a:xfrm>
              <a:off x="180107" y="6561302"/>
              <a:ext cx="7514451" cy="179775"/>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Arial"/>
                  <a:ea typeface="微软雅黑"/>
                </a:rPr>
                <a:t>移动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电信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联通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广电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政企</a:t>
              </a:r>
              <a:r>
                <a:rPr lang="en-US" altLang="zh-CN" sz="1200" dirty="0">
                  <a:solidFill>
                    <a:prstClr val="black"/>
                  </a:solidFill>
                  <a:latin typeface="Arial"/>
                  <a:ea typeface="微软雅黑"/>
                </a:rPr>
                <a:t> </a:t>
              </a:r>
              <a:endParaRPr lang="zh-CN" altLang="en-US" sz="1200" dirty="0">
                <a:solidFill>
                  <a:prstClr val="black"/>
                </a:solidFill>
                <a:latin typeface="Arial"/>
                <a:ea typeface="微软雅黑"/>
              </a:endParaRPr>
            </a:p>
          </p:txBody>
        </p:sp>
        <p:sp>
          <p:nvSpPr>
            <p:cNvPr id="142" name="箭头: 上 141">
              <a:extLst>
                <a:ext uri="{FF2B5EF4-FFF2-40B4-BE49-F238E27FC236}">
                  <a16:creationId xmlns:a16="http://schemas.microsoft.com/office/drawing/2014/main" id="{8E3367C5-10C2-211D-8D8F-CAE1DF4A0882}"/>
                </a:ext>
              </a:extLst>
            </p:cNvPr>
            <p:cNvSpPr/>
            <p:nvPr/>
          </p:nvSpPr>
          <p:spPr>
            <a:xfrm>
              <a:off x="3736768" y="1620638"/>
              <a:ext cx="379637" cy="4063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tIns="18000"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100" dirty="0">
                  <a:solidFill>
                    <a:prstClr val="black"/>
                  </a:solidFill>
                  <a:latin typeface="Arial"/>
                  <a:ea typeface="微软雅黑"/>
                </a:rPr>
                <a:t>评估</a:t>
              </a:r>
              <a:endParaRPr kumimoji="0" lang="zh-CN" altLang="en-US" sz="11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34" name="矩形 133">
              <a:extLst>
                <a:ext uri="{FF2B5EF4-FFF2-40B4-BE49-F238E27FC236}">
                  <a16:creationId xmlns:a16="http://schemas.microsoft.com/office/drawing/2014/main" id="{FF0ADDE0-32F7-11E7-F051-64C0F866EF8A}"/>
                </a:ext>
              </a:extLst>
            </p:cNvPr>
            <p:cNvSpPr/>
            <p:nvPr/>
          </p:nvSpPr>
          <p:spPr>
            <a:xfrm>
              <a:off x="1059196" y="2150182"/>
              <a:ext cx="932841" cy="29304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Times New Roman" panose="02020603050405020304" pitchFamily="18" charset="0"/>
                  <a:ea typeface="微软雅黑"/>
                  <a:cs typeface="Times New Roman" panose="02020603050405020304" pitchFamily="18" charset="0"/>
                </a:rPr>
                <a:t>Accuracy</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5" name="矩形: 圆角 134">
              <a:extLst>
                <a:ext uri="{FF2B5EF4-FFF2-40B4-BE49-F238E27FC236}">
                  <a16:creationId xmlns:a16="http://schemas.microsoft.com/office/drawing/2014/main" id="{31ADEBD4-9712-FD09-3F87-6471801302E7}"/>
                </a:ext>
              </a:extLst>
            </p:cNvPr>
            <p:cNvSpPr/>
            <p:nvPr/>
          </p:nvSpPr>
          <p:spPr>
            <a:xfrm>
              <a:off x="157446" y="2047769"/>
              <a:ext cx="7519008" cy="497950"/>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36" name="矩形 135">
              <a:extLst>
                <a:ext uri="{FF2B5EF4-FFF2-40B4-BE49-F238E27FC236}">
                  <a16:creationId xmlns:a16="http://schemas.microsoft.com/office/drawing/2014/main" id="{3479D915-BBA3-3C03-E052-06126DA5F47F}"/>
                </a:ext>
              </a:extLst>
            </p:cNvPr>
            <p:cNvSpPr/>
            <p:nvPr/>
          </p:nvSpPr>
          <p:spPr>
            <a:xfrm>
              <a:off x="2212557" y="2150220"/>
              <a:ext cx="932841" cy="29297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F</a:t>
              </a:r>
              <a:r>
                <a:rPr lang="en-US" altLang="zh-CN" sz="1400" dirty="0">
                  <a:solidFill>
                    <a:schemeClr val="tx1"/>
                  </a:solidFill>
                  <a:latin typeface="Times New Roman" panose="02020603050405020304" pitchFamily="18" charset="0"/>
                  <a:ea typeface="微软雅黑"/>
                  <a:cs typeface="Times New Roman" panose="02020603050405020304" pitchFamily="18" charset="0"/>
                </a:rPr>
                <a:t>1-Score</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7" name="矩形 136">
              <a:extLst>
                <a:ext uri="{FF2B5EF4-FFF2-40B4-BE49-F238E27FC236}">
                  <a16:creationId xmlns:a16="http://schemas.microsoft.com/office/drawing/2014/main" id="{98A69A7C-ACFD-3663-46CA-F2F213191A98}"/>
                </a:ext>
              </a:extLst>
            </p:cNvPr>
            <p:cNvSpPr/>
            <p:nvPr/>
          </p:nvSpPr>
          <p:spPr>
            <a:xfrm>
              <a:off x="3364776" y="2150182"/>
              <a:ext cx="755587" cy="29304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Times New Roman" panose="02020603050405020304" pitchFamily="18" charset="0"/>
                  <a:ea typeface="微软雅黑"/>
                  <a:cs typeface="Times New Roman" panose="02020603050405020304" pitchFamily="18" charset="0"/>
                </a:rPr>
                <a:t>Recall</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8" name="矩形 137">
              <a:extLst>
                <a:ext uri="{FF2B5EF4-FFF2-40B4-BE49-F238E27FC236}">
                  <a16:creationId xmlns:a16="http://schemas.microsoft.com/office/drawing/2014/main" id="{64A22427-9CFE-9D12-F0ED-73492C308AD3}"/>
                </a:ext>
              </a:extLst>
            </p:cNvPr>
            <p:cNvSpPr/>
            <p:nvPr/>
          </p:nvSpPr>
          <p:spPr>
            <a:xfrm>
              <a:off x="6503436" y="2154322"/>
              <a:ext cx="927226" cy="295050"/>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Perplexity</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9" name="矩形 138">
              <a:extLst>
                <a:ext uri="{FF2B5EF4-FFF2-40B4-BE49-F238E27FC236}">
                  <a16:creationId xmlns:a16="http://schemas.microsoft.com/office/drawing/2014/main" id="{0934905F-29DC-9A17-AA8A-5108ED0F5C98}"/>
                </a:ext>
              </a:extLst>
            </p:cNvPr>
            <p:cNvSpPr/>
            <p:nvPr/>
          </p:nvSpPr>
          <p:spPr>
            <a:xfrm>
              <a:off x="127998" y="1999393"/>
              <a:ext cx="836960"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评价</a:t>
              </a:r>
              <a:endParaRPr lang="en-US" altLang="zh-CN" sz="1600"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指标</a:t>
              </a:r>
            </a:p>
          </p:txBody>
        </p:sp>
        <p:sp>
          <p:nvSpPr>
            <p:cNvPr id="155" name="矩形 154">
              <a:extLst>
                <a:ext uri="{FF2B5EF4-FFF2-40B4-BE49-F238E27FC236}">
                  <a16:creationId xmlns:a16="http://schemas.microsoft.com/office/drawing/2014/main" id="{F3F14851-DEF6-932C-2F06-1AF8FF64BC42}"/>
                </a:ext>
              </a:extLst>
            </p:cNvPr>
            <p:cNvSpPr/>
            <p:nvPr/>
          </p:nvSpPr>
          <p:spPr>
            <a:xfrm>
              <a:off x="5336901" y="2150182"/>
              <a:ext cx="932841" cy="29304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Times New Roman" panose="02020603050405020304" pitchFamily="18" charset="0"/>
                  <a:ea typeface="微软雅黑"/>
                  <a:cs typeface="Times New Roman" panose="02020603050405020304" pitchFamily="18" charset="0"/>
                </a:rPr>
                <a:t>BLEU</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grpSp>
          <p:nvGrpSpPr>
            <p:cNvPr id="57" name="组合 56">
              <a:extLst>
                <a:ext uri="{FF2B5EF4-FFF2-40B4-BE49-F238E27FC236}">
                  <a16:creationId xmlns:a16="http://schemas.microsoft.com/office/drawing/2014/main" id="{ECA9EECF-30BD-EFF0-FC37-39CA6766958E}"/>
                </a:ext>
              </a:extLst>
            </p:cNvPr>
            <p:cNvGrpSpPr/>
            <p:nvPr/>
          </p:nvGrpSpPr>
          <p:grpSpPr>
            <a:xfrm>
              <a:off x="144854" y="6162319"/>
              <a:ext cx="7549704" cy="580222"/>
              <a:chOff x="144854" y="6042249"/>
              <a:chExt cx="7549704" cy="580222"/>
            </a:xfrm>
          </p:grpSpPr>
          <p:sp>
            <p:nvSpPr>
              <p:cNvPr id="3" name="矩形 2">
                <a:extLst>
                  <a:ext uri="{FF2B5EF4-FFF2-40B4-BE49-F238E27FC236}">
                    <a16:creationId xmlns:a16="http://schemas.microsoft.com/office/drawing/2014/main" id="{3A1955BC-AC0F-579C-52BA-7BC25D69366B}"/>
                  </a:ext>
                </a:extLst>
              </p:cNvPr>
              <p:cNvSpPr/>
              <p:nvPr/>
            </p:nvSpPr>
            <p:spPr>
              <a:xfrm>
                <a:off x="1219200" y="6096001"/>
                <a:ext cx="690282" cy="29533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客服</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5" name="矩形: 圆角 14">
                <a:extLst>
                  <a:ext uri="{FF2B5EF4-FFF2-40B4-BE49-F238E27FC236}">
                    <a16:creationId xmlns:a16="http://schemas.microsoft.com/office/drawing/2014/main" id="{1593BF3D-58C1-E178-2041-1790B118228B}"/>
                  </a:ext>
                </a:extLst>
              </p:cNvPr>
              <p:cNvSpPr/>
              <p:nvPr/>
            </p:nvSpPr>
            <p:spPr>
              <a:xfrm>
                <a:off x="165912" y="6042249"/>
                <a:ext cx="7528646" cy="580222"/>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B616D0FB-0DF4-FBA0-65D8-00527688BC0E}"/>
                  </a:ext>
                </a:extLst>
              </p:cNvPr>
              <p:cNvSpPr/>
              <p:nvPr/>
            </p:nvSpPr>
            <p:spPr>
              <a:xfrm>
                <a:off x="144854" y="6042249"/>
                <a:ext cx="837302"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业务</a:t>
                </a:r>
                <a:endParaRPr lang="en-US" altLang="zh-CN" sz="1600"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场景</a:t>
                </a:r>
              </a:p>
            </p:txBody>
          </p:sp>
          <p:sp>
            <p:nvSpPr>
              <p:cNvPr id="4" name="矩形 3">
                <a:extLst>
                  <a:ext uri="{FF2B5EF4-FFF2-40B4-BE49-F238E27FC236}">
                    <a16:creationId xmlns:a16="http://schemas.microsoft.com/office/drawing/2014/main" id="{39E8E092-8DD9-6CAD-3DB9-2C9C48CEC55A}"/>
                  </a:ext>
                </a:extLst>
              </p:cNvPr>
              <p:cNvSpPr/>
              <p:nvPr/>
            </p:nvSpPr>
            <p:spPr>
              <a:xfrm>
                <a:off x="3019635" y="6101019"/>
                <a:ext cx="690282" cy="29533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Arial"/>
                    <a:ea typeface="微软雅黑"/>
                    <a:cs typeface="+mn-cs"/>
                  </a:rPr>
                  <a:t>综调</a:t>
                </a:r>
              </a:p>
            </p:txBody>
          </p:sp>
          <p:sp>
            <p:nvSpPr>
              <p:cNvPr id="5" name="矩形 4">
                <a:extLst>
                  <a:ext uri="{FF2B5EF4-FFF2-40B4-BE49-F238E27FC236}">
                    <a16:creationId xmlns:a16="http://schemas.microsoft.com/office/drawing/2014/main" id="{D0FE07FE-831C-D2A1-088B-6092B338409E}"/>
                  </a:ext>
                </a:extLst>
              </p:cNvPr>
              <p:cNvSpPr/>
              <p:nvPr/>
            </p:nvSpPr>
            <p:spPr>
              <a:xfrm>
                <a:off x="4807254" y="6104026"/>
                <a:ext cx="690282" cy="29533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采控</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7" name="矩形 6">
                <a:extLst>
                  <a:ext uri="{FF2B5EF4-FFF2-40B4-BE49-F238E27FC236}">
                    <a16:creationId xmlns:a16="http://schemas.microsoft.com/office/drawing/2014/main" id="{74612819-3556-C0A1-2E86-4CDF36217AAF}"/>
                  </a:ext>
                </a:extLst>
              </p:cNvPr>
              <p:cNvSpPr/>
              <p:nvPr/>
            </p:nvSpPr>
            <p:spPr>
              <a:xfrm>
                <a:off x="6628639" y="6109486"/>
                <a:ext cx="690282" cy="29533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Arial"/>
                    <a:ea typeface="微软雅黑"/>
                    <a:cs typeface="+mn-cs"/>
                  </a:rPr>
                  <a:t>其他</a:t>
                </a:r>
              </a:p>
            </p:txBody>
          </p:sp>
        </p:grpSp>
        <p:grpSp>
          <p:nvGrpSpPr>
            <p:cNvPr id="65" name="组合 64">
              <a:extLst>
                <a:ext uri="{FF2B5EF4-FFF2-40B4-BE49-F238E27FC236}">
                  <a16:creationId xmlns:a16="http://schemas.microsoft.com/office/drawing/2014/main" id="{AFB3AF95-2AC2-52F5-B514-108923265161}"/>
                </a:ext>
              </a:extLst>
            </p:cNvPr>
            <p:cNvGrpSpPr/>
            <p:nvPr/>
          </p:nvGrpSpPr>
          <p:grpSpPr>
            <a:xfrm>
              <a:off x="141682" y="5152540"/>
              <a:ext cx="7547881" cy="578758"/>
              <a:chOff x="175550" y="5069414"/>
              <a:chExt cx="7547881" cy="578758"/>
            </a:xfrm>
          </p:grpSpPr>
          <p:sp>
            <p:nvSpPr>
              <p:cNvPr id="42" name="矩形: 圆角 41">
                <a:extLst>
                  <a:ext uri="{FF2B5EF4-FFF2-40B4-BE49-F238E27FC236}">
                    <a16:creationId xmlns:a16="http://schemas.microsoft.com/office/drawing/2014/main" id="{2C114B52-4DEA-3626-2985-9D50EB050982}"/>
                  </a:ext>
                </a:extLst>
              </p:cNvPr>
              <p:cNvSpPr/>
              <p:nvPr/>
            </p:nvSpPr>
            <p:spPr>
              <a:xfrm>
                <a:off x="203040" y="5113867"/>
                <a:ext cx="7520391" cy="499509"/>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82" name="矩形 81">
                <a:extLst>
                  <a:ext uri="{FF2B5EF4-FFF2-40B4-BE49-F238E27FC236}">
                    <a16:creationId xmlns:a16="http://schemas.microsoft.com/office/drawing/2014/main" id="{E6207322-82EE-1720-D2CF-DED3AA141FCC}"/>
                  </a:ext>
                </a:extLst>
              </p:cNvPr>
              <p:cNvSpPr/>
              <p:nvPr/>
            </p:nvSpPr>
            <p:spPr>
              <a:xfrm>
                <a:off x="175550" y="5069414"/>
                <a:ext cx="836960"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Arial"/>
                    <a:ea typeface="微软雅黑"/>
                  </a:rPr>
                  <a:t>NLP</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任务</a:t>
                </a:r>
              </a:p>
            </p:txBody>
          </p:sp>
          <p:sp>
            <p:nvSpPr>
              <p:cNvPr id="9" name="矩形 8">
                <a:extLst>
                  <a:ext uri="{FF2B5EF4-FFF2-40B4-BE49-F238E27FC236}">
                    <a16:creationId xmlns:a16="http://schemas.microsoft.com/office/drawing/2014/main" id="{68FF3245-7BED-87F6-DF09-50900DCA39A0}"/>
                  </a:ext>
                </a:extLst>
              </p:cNvPr>
              <p:cNvSpPr/>
              <p:nvPr/>
            </p:nvSpPr>
            <p:spPr>
              <a:xfrm>
                <a:off x="1215203" y="5198969"/>
                <a:ext cx="1038356"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Arial"/>
                    <a:ea typeface="微软雅黑"/>
                    <a:cs typeface="+mn-cs"/>
                  </a:rPr>
                  <a:t>文本分类</a:t>
                </a:r>
              </a:p>
            </p:txBody>
          </p:sp>
          <p:sp>
            <p:nvSpPr>
              <p:cNvPr id="10" name="矩形 9">
                <a:extLst>
                  <a:ext uri="{FF2B5EF4-FFF2-40B4-BE49-F238E27FC236}">
                    <a16:creationId xmlns:a16="http://schemas.microsoft.com/office/drawing/2014/main" id="{4965D57C-C6C7-5990-1E2A-D3A2175C3C64}"/>
                  </a:ext>
                </a:extLst>
              </p:cNvPr>
              <p:cNvSpPr/>
              <p:nvPr/>
            </p:nvSpPr>
            <p:spPr>
              <a:xfrm>
                <a:off x="2905807" y="5198969"/>
                <a:ext cx="1038356"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信息抽取</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B7C01223-D9E1-E74A-64D7-A3501FCAA25E}"/>
                  </a:ext>
                </a:extLst>
              </p:cNvPr>
              <p:cNvSpPr/>
              <p:nvPr/>
            </p:nvSpPr>
            <p:spPr>
              <a:xfrm>
                <a:off x="4603472" y="5195824"/>
                <a:ext cx="1038356"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阅读理解</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425AFC83-93AD-5C36-2730-52457F77D1C8}"/>
                  </a:ext>
                </a:extLst>
              </p:cNvPr>
              <p:cNvSpPr/>
              <p:nvPr/>
            </p:nvSpPr>
            <p:spPr>
              <a:xfrm>
                <a:off x="6295238" y="5203622"/>
                <a:ext cx="1038356"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Arial"/>
                    <a:ea typeface="微软雅黑"/>
                    <a:cs typeface="+mn-cs"/>
                  </a:rPr>
                  <a:t>知识问答</a:t>
                </a:r>
              </a:p>
            </p:txBody>
          </p:sp>
        </p:grpSp>
        <p:grpSp>
          <p:nvGrpSpPr>
            <p:cNvPr id="78" name="组合 77">
              <a:extLst>
                <a:ext uri="{FF2B5EF4-FFF2-40B4-BE49-F238E27FC236}">
                  <a16:creationId xmlns:a16="http://schemas.microsoft.com/office/drawing/2014/main" id="{841D967A-27EC-6E2D-D04E-E7B3BEFA2D22}"/>
                </a:ext>
              </a:extLst>
            </p:cNvPr>
            <p:cNvGrpSpPr/>
            <p:nvPr/>
          </p:nvGrpSpPr>
          <p:grpSpPr>
            <a:xfrm>
              <a:off x="169114" y="4148217"/>
              <a:ext cx="7520391" cy="616348"/>
              <a:chOff x="177581" y="4032772"/>
              <a:chExt cx="7520391" cy="616348"/>
            </a:xfrm>
          </p:grpSpPr>
          <p:sp>
            <p:nvSpPr>
              <p:cNvPr id="90" name="矩形 89">
                <a:extLst>
                  <a:ext uri="{FF2B5EF4-FFF2-40B4-BE49-F238E27FC236}">
                    <a16:creationId xmlns:a16="http://schemas.microsoft.com/office/drawing/2014/main" id="{6214812E-56B8-6596-E4B9-1DE59AC24BEB}"/>
                  </a:ext>
                </a:extLst>
              </p:cNvPr>
              <p:cNvSpPr/>
              <p:nvPr/>
            </p:nvSpPr>
            <p:spPr>
              <a:xfrm>
                <a:off x="177581" y="4032772"/>
                <a:ext cx="917041" cy="6163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评测</a:t>
                </a:r>
                <a:endParaRPr lang="en-US" altLang="zh-CN" sz="1600"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数据集</a:t>
                </a:r>
              </a:p>
            </p:txBody>
          </p:sp>
          <p:grpSp>
            <p:nvGrpSpPr>
              <p:cNvPr id="77" name="组合 76">
                <a:extLst>
                  <a:ext uri="{FF2B5EF4-FFF2-40B4-BE49-F238E27FC236}">
                    <a16:creationId xmlns:a16="http://schemas.microsoft.com/office/drawing/2014/main" id="{3369D224-AD12-69AE-4A3C-208FC9F80955}"/>
                  </a:ext>
                </a:extLst>
              </p:cNvPr>
              <p:cNvGrpSpPr/>
              <p:nvPr/>
            </p:nvGrpSpPr>
            <p:grpSpPr>
              <a:xfrm>
                <a:off x="177581" y="4072466"/>
                <a:ext cx="7520391" cy="548907"/>
                <a:chOff x="177581" y="4072466"/>
                <a:chExt cx="7520391" cy="548907"/>
              </a:xfrm>
            </p:grpSpPr>
            <p:sp>
              <p:nvSpPr>
                <p:cNvPr id="13" name="矩形 12">
                  <a:extLst>
                    <a:ext uri="{FF2B5EF4-FFF2-40B4-BE49-F238E27FC236}">
                      <a16:creationId xmlns:a16="http://schemas.microsoft.com/office/drawing/2014/main" id="{BEC49F5F-A885-B9E4-BA31-0FCBA842D43E}"/>
                    </a:ext>
                  </a:extLst>
                </p:cNvPr>
                <p:cNvSpPr/>
                <p:nvPr/>
              </p:nvSpPr>
              <p:spPr>
                <a:xfrm>
                  <a:off x="1206447" y="4179837"/>
                  <a:ext cx="973925"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意图识别</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FAA242B3-6861-4659-DD59-EC97C6A9CDA4}"/>
                    </a:ext>
                  </a:extLst>
                </p:cNvPr>
                <p:cNvSpPr/>
                <p:nvPr/>
              </p:nvSpPr>
              <p:spPr>
                <a:xfrm>
                  <a:off x="2406596" y="4187227"/>
                  <a:ext cx="973925"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Arial"/>
                      <a:ea typeface="微软雅黑"/>
                      <a:cs typeface="+mn-cs"/>
                    </a:rPr>
                    <a:t>工单分类</a:t>
                  </a:r>
                </a:p>
              </p:txBody>
            </p:sp>
            <p:sp>
              <p:nvSpPr>
                <p:cNvPr id="17" name="矩形 16">
                  <a:extLst>
                    <a:ext uri="{FF2B5EF4-FFF2-40B4-BE49-F238E27FC236}">
                      <a16:creationId xmlns:a16="http://schemas.microsoft.com/office/drawing/2014/main" id="{EC995CD0-F97F-7145-B463-AC6101CD08B4}"/>
                    </a:ext>
                  </a:extLst>
                </p:cNvPr>
                <p:cNvSpPr/>
                <p:nvPr/>
              </p:nvSpPr>
              <p:spPr>
                <a:xfrm>
                  <a:off x="3606745" y="4187227"/>
                  <a:ext cx="1279601"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套餐实体识别</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43EFBD66-8E6A-6B56-670D-D3E8A0F4D38F}"/>
                    </a:ext>
                  </a:extLst>
                </p:cNvPr>
                <p:cNvSpPr/>
                <p:nvPr/>
              </p:nvSpPr>
              <p:spPr>
                <a:xfrm>
                  <a:off x="5111155" y="4185552"/>
                  <a:ext cx="973925"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文档检索</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9" name="矩形 18">
                  <a:extLst>
                    <a:ext uri="{FF2B5EF4-FFF2-40B4-BE49-F238E27FC236}">
                      <a16:creationId xmlns:a16="http://schemas.microsoft.com/office/drawing/2014/main" id="{F3EFDBBD-6BD0-717C-2A56-D1AA7588507E}"/>
                    </a:ext>
                  </a:extLst>
                </p:cNvPr>
                <p:cNvSpPr/>
                <p:nvPr/>
              </p:nvSpPr>
              <p:spPr>
                <a:xfrm>
                  <a:off x="6311304" y="4185552"/>
                  <a:ext cx="1108062"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知识库问答</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20" name="矩形: 圆角 19">
                  <a:extLst>
                    <a:ext uri="{FF2B5EF4-FFF2-40B4-BE49-F238E27FC236}">
                      <a16:creationId xmlns:a16="http://schemas.microsoft.com/office/drawing/2014/main" id="{4304C839-D891-C688-C044-ADD68FE30709}"/>
                    </a:ext>
                  </a:extLst>
                </p:cNvPr>
                <p:cNvSpPr/>
                <p:nvPr/>
              </p:nvSpPr>
              <p:spPr>
                <a:xfrm>
                  <a:off x="177581" y="4072466"/>
                  <a:ext cx="7520391" cy="548907"/>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grpSp>
        </p:grpSp>
        <p:sp>
          <p:nvSpPr>
            <p:cNvPr id="95" name="矩形: 圆角 94">
              <a:extLst>
                <a:ext uri="{FF2B5EF4-FFF2-40B4-BE49-F238E27FC236}">
                  <a16:creationId xmlns:a16="http://schemas.microsoft.com/office/drawing/2014/main" id="{C3BB10F5-DCF7-1D6A-DAC7-9AA5E2E3CC54}"/>
                </a:ext>
              </a:extLst>
            </p:cNvPr>
            <p:cNvSpPr/>
            <p:nvPr/>
          </p:nvSpPr>
          <p:spPr>
            <a:xfrm>
              <a:off x="167084" y="3024905"/>
              <a:ext cx="7519008" cy="699639"/>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99" name="矩形 98">
              <a:extLst>
                <a:ext uri="{FF2B5EF4-FFF2-40B4-BE49-F238E27FC236}">
                  <a16:creationId xmlns:a16="http://schemas.microsoft.com/office/drawing/2014/main" id="{55DEA9D9-79A2-593B-92B8-4CAE6295C521}"/>
                </a:ext>
              </a:extLst>
            </p:cNvPr>
            <p:cNvSpPr/>
            <p:nvPr/>
          </p:nvSpPr>
          <p:spPr>
            <a:xfrm>
              <a:off x="162083" y="3069801"/>
              <a:ext cx="794692" cy="6163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评测</a:t>
              </a:r>
              <a:endParaRPr lang="en-US" altLang="zh-CN" sz="1600"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方法</a:t>
              </a:r>
            </a:p>
          </p:txBody>
        </p:sp>
        <p:grpSp>
          <p:nvGrpSpPr>
            <p:cNvPr id="79" name="组合 78">
              <a:extLst>
                <a:ext uri="{FF2B5EF4-FFF2-40B4-BE49-F238E27FC236}">
                  <a16:creationId xmlns:a16="http://schemas.microsoft.com/office/drawing/2014/main" id="{2E2C57C3-9DA5-D88A-F580-117CC0BD4C9C}"/>
                </a:ext>
              </a:extLst>
            </p:cNvPr>
            <p:cNvGrpSpPr/>
            <p:nvPr/>
          </p:nvGrpSpPr>
          <p:grpSpPr>
            <a:xfrm>
              <a:off x="1021433" y="3074004"/>
              <a:ext cx="2755039" cy="594773"/>
              <a:chOff x="1029900" y="2936231"/>
              <a:chExt cx="2755039" cy="594773"/>
            </a:xfrm>
          </p:grpSpPr>
          <p:sp>
            <p:nvSpPr>
              <p:cNvPr id="114" name="矩形: 圆角 113">
                <a:extLst>
                  <a:ext uri="{FF2B5EF4-FFF2-40B4-BE49-F238E27FC236}">
                    <a16:creationId xmlns:a16="http://schemas.microsoft.com/office/drawing/2014/main" id="{031C6ACA-D747-0494-1C20-2928E4A6C35C}"/>
                  </a:ext>
                </a:extLst>
              </p:cNvPr>
              <p:cNvSpPr/>
              <p:nvPr/>
            </p:nvSpPr>
            <p:spPr>
              <a:xfrm>
                <a:off x="1029900" y="2946400"/>
                <a:ext cx="2755039" cy="584604"/>
              </a:xfrm>
              <a:prstGeom prst="roundRect">
                <a:avLst>
                  <a:gd name="adj" fmla="val 3697"/>
                </a:avLst>
              </a:prstGeom>
              <a:solidFill>
                <a:srgbClr val="CBE3F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05" name="文本框 104">
                <a:extLst>
                  <a:ext uri="{FF2B5EF4-FFF2-40B4-BE49-F238E27FC236}">
                    <a16:creationId xmlns:a16="http://schemas.microsoft.com/office/drawing/2014/main" id="{7BA26217-8D09-CED5-0170-164B021336FF}"/>
                  </a:ext>
                </a:extLst>
              </p:cNvPr>
              <p:cNvSpPr txBox="1"/>
              <p:nvPr/>
            </p:nvSpPr>
            <p:spPr>
              <a:xfrm>
                <a:off x="1870677" y="2936231"/>
                <a:ext cx="106413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传统方法</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21" name="矩形 20">
                <a:extLst>
                  <a:ext uri="{FF2B5EF4-FFF2-40B4-BE49-F238E27FC236}">
                    <a16:creationId xmlns:a16="http://schemas.microsoft.com/office/drawing/2014/main" id="{C0880DCA-40B8-3CDD-1E65-D37DAF26D72E}"/>
                  </a:ext>
                </a:extLst>
              </p:cNvPr>
              <p:cNvSpPr/>
              <p:nvPr/>
            </p:nvSpPr>
            <p:spPr>
              <a:xfrm>
                <a:off x="1931343" y="3234268"/>
                <a:ext cx="799537" cy="239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神经网络</a:t>
                </a:r>
              </a:p>
            </p:txBody>
          </p:sp>
          <p:sp>
            <p:nvSpPr>
              <p:cNvPr id="22" name="矩形 21">
                <a:extLst>
                  <a:ext uri="{FF2B5EF4-FFF2-40B4-BE49-F238E27FC236}">
                    <a16:creationId xmlns:a16="http://schemas.microsoft.com/office/drawing/2014/main" id="{A18CD286-9F01-4924-C5D5-37F9F07E9D73}"/>
                  </a:ext>
                </a:extLst>
              </p:cNvPr>
              <p:cNvSpPr/>
              <p:nvPr/>
            </p:nvSpPr>
            <p:spPr>
              <a:xfrm>
                <a:off x="2788264" y="3234267"/>
                <a:ext cx="964776" cy="239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kern="0" dirty="0">
                    <a:solidFill>
                      <a:srgbClr val="000000"/>
                    </a:solidFill>
                    <a:latin typeface="Times New Roman" panose="02020603050405020304" pitchFamily="18" charset="0"/>
                    <a:ea typeface="微软雅黑"/>
                  </a:rPr>
                  <a:t>Fine-tuning</a:t>
                </a:r>
                <a:endParaRPr kumimoji="1" lang="zh-CN" altLang="en-US" sz="1300" kern="0" dirty="0">
                  <a:solidFill>
                    <a:srgbClr val="000000"/>
                  </a:solidFill>
                  <a:latin typeface="Times New Roman" panose="02020603050405020304" pitchFamily="18" charset="0"/>
                  <a:ea typeface="微软雅黑"/>
                </a:endParaRPr>
              </a:p>
            </p:txBody>
          </p:sp>
          <p:sp>
            <p:nvSpPr>
              <p:cNvPr id="23" name="矩形 22">
                <a:extLst>
                  <a:ext uri="{FF2B5EF4-FFF2-40B4-BE49-F238E27FC236}">
                    <a16:creationId xmlns:a16="http://schemas.microsoft.com/office/drawing/2014/main" id="{3C5844B1-9780-734E-C55F-7BE22F73CAF5}"/>
                  </a:ext>
                </a:extLst>
              </p:cNvPr>
              <p:cNvSpPr/>
              <p:nvPr/>
            </p:nvSpPr>
            <p:spPr>
              <a:xfrm>
                <a:off x="1060743" y="3234267"/>
                <a:ext cx="799537" cy="239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机器学习</a:t>
                </a:r>
              </a:p>
            </p:txBody>
          </p:sp>
        </p:grpSp>
        <p:grpSp>
          <p:nvGrpSpPr>
            <p:cNvPr id="28" name="组合 27">
              <a:extLst>
                <a:ext uri="{FF2B5EF4-FFF2-40B4-BE49-F238E27FC236}">
                  <a16:creationId xmlns:a16="http://schemas.microsoft.com/office/drawing/2014/main" id="{6F09C472-7D22-BD90-D403-4D8A602C5623}"/>
                </a:ext>
              </a:extLst>
            </p:cNvPr>
            <p:cNvGrpSpPr/>
            <p:nvPr/>
          </p:nvGrpSpPr>
          <p:grpSpPr>
            <a:xfrm>
              <a:off x="3886929" y="3076393"/>
              <a:ext cx="3602416" cy="591979"/>
              <a:chOff x="3882905" y="2437806"/>
              <a:chExt cx="3602416" cy="591979"/>
            </a:xfrm>
          </p:grpSpPr>
          <p:sp>
            <p:nvSpPr>
              <p:cNvPr id="24" name="矩形: 圆角 23">
                <a:extLst>
                  <a:ext uri="{FF2B5EF4-FFF2-40B4-BE49-F238E27FC236}">
                    <a16:creationId xmlns:a16="http://schemas.microsoft.com/office/drawing/2014/main" id="{D08C8E27-3818-4FEC-4BBD-0588BE11E282}"/>
                  </a:ext>
                </a:extLst>
              </p:cNvPr>
              <p:cNvSpPr/>
              <p:nvPr/>
            </p:nvSpPr>
            <p:spPr>
              <a:xfrm>
                <a:off x="3882905" y="2445586"/>
                <a:ext cx="3602416" cy="584199"/>
              </a:xfrm>
              <a:prstGeom prst="roundRect">
                <a:avLst>
                  <a:gd name="adj" fmla="val 3697"/>
                </a:avLst>
              </a:prstGeom>
              <a:solidFill>
                <a:srgbClr val="CBE3F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5" name="文本框 24">
                <a:extLst>
                  <a:ext uri="{FF2B5EF4-FFF2-40B4-BE49-F238E27FC236}">
                    <a16:creationId xmlns:a16="http://schemas.microsoft.com/office/drawing/2014/main" id="{F4A6E94B-F177-E98B-0040-3C4721ED11B9}"/>
                  </a:ext>
                </a:extLst>
              </p:cNvPr>
              <p:cNvSpPr txBox="1"/>
              <p:nvPr/>
            </p:nvSpPr>
            <p:spPr>
              <a:xfrm>
                <a:off x="5014220" y="2437806"/>
                <a:ext cx="1339786" cy="2688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Arial"/>
                    <a:ea typeface="微软雅黑"/>
                  </a:rPr>
                  <a:t>大模型</a:t>
                </a:r>
                <a:r>
                  <a:rPr lang="zh-CN" altLang="en-US" sz="1400" dirty="0">
                    <a:solidFill>
                      <a:schemeClr val="tx1"/>
                    </a:solidFill>
                    <a:latin typeface="Arial"/>
                    <a:ea typeface="微软雅黑"/>
                  </a:rPr>
                  <a:t>方法</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26" name="矩形 25">
                <a:extLst>
                  <a:ext uri="{FF2B5EF4-FFF2-40B4-BE49-F238E27FC236}">
                    <a16:creationId xmlns:a16="http://schemas.microsoft.com/office/drawing/2014/main" id="{E166C650-4A8E-6BB6-9FD4-AE0F8A6CF0CE}"/>
                  </a:ext>
                </a:extLst>
              </p:cNvPr>
              <p:cNvSpPr/>
              <p:nvPr/>
            </p:nvSpPr>
            <p:spPr>
              <a:xfrm>
                <a:off x="3937777" y="2736872"/>
                <a:ext cx="1793168" cy="236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kern="0" dirty="0">
                    <a:solidFill>
                      <a:srgbClr val="000000"/>
                    </a:solidFill>
                    <a:latin typeface="Times New Roman" panose="02020603050405020304" pitchFamily="18" charset="0"/>
                    <a:ea typeface="微软雅黑"/>
                  </a:rPr>
                  <a:t>Prompt</a:t>
                </a:r>
                <a:r>
                  <a:rPr kumimoji="1" lang="zh-CN" altLang="en-US" sz="1200" kern="0" dirty="0">
                    <a:solidFill>
                      <a:srgbClr val="000000"/>
                    </a:solidFill>
                    <a:latin typeface="Times New Roman" panose="02020603050405020304" pitchFamily="18" charset="0"/>
                    <a:ea typeface="微软雅黑"/>
                  </a:rPr>
                  <a:t>（零样本</a:t>
                </a:r>
                <a:r>
                  <a:rPr kumimoji="1" lang="en-US" altLang="zh-CN" sz="1200" kern="0" dirty="0">
                    <a:solidFill>
                      <a:srgbClr val="000000"/>
                    </a:solidFill>
                    <a:latin typeface="Times New Roman" panose="02020603050405020304" pitchFamily="18" charset="0"/>
                    <a:ea typeface="微软雅黑"/>
                  </a:rPr>
                  <a:t>/</a:t>
                </a:r>
                <a:r>
                  <a:rPr kumimoji="1" lang="zh-CN" altLang="en-US" sz="1200" kern="0" dirty="0">
                    <a:solidFill>
                      <a:srgbClr val="000000"/>
                    </a:solidFill>
                    <a:latin typeface="Times New Roman" panose="02020603050405020304" pitchFamily="18" charset="0"/>
                    <a:ea typeface="微软雅黑"/>
                  </a:rPr>
                  <a:t>小样本</a:t>
                </a:r>
                <a:r>
                  <a:rPr kumimoji="1" lang="zh-CN" altLang="en-US" sz="1300" kern="0" dirty="0">
                    <a:solidFill>
                      <a:srgbClr val="000000"/>
                    </a:solidFill>
                    <a:latin typeface="Times New Roman" panose="02020603050405020304" pitchFamily="18" charset="0"/>
                    <a:ea typeface="微软雅黑"/>
                  </a:rPr>
                  <a:t>）</a:t>
                </a:r>
              </a:p>
            </p:txBody>
          </p:sp>
          <p:sp>
            <p:nvSpPr>
              <p:cNvPr id="27" name="矩形 26">
                <a:extLst>
                  <a:ext uri="{FF2B5EF4-FFF2-40B4-BE49-F238E27FC236}">
                    <a16:creationId xmlns:a16="http://schemas.microsoft.com/office/drawing/2014/main" id="{D99A1FED-D103-DF0B-7763-D98AFD919D51}"/>
                  </a:ext>
                </a:extLst>
              </p:cNvPr>
              <p:cNvSpPr/>
              <p:nvPr/>
            </p:nvSpPr>
            <p:spPr>
              <a:xfrm>
                <a:off x="5794490" y="2733035"/>
                <a:ext cx="1648299" cy="236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kern="0" dirty="0">
                    <a:solidFill>
                      <a:srgbClr val="000000"/>
                    </a:solidFill>
                    <a:latin typeface="Times New Roman" panose="02020603050405020304" pitchFamily="18" charset="0"/>
                    <a:ea typeface="微软雅黑"/>
                  </a:rPr>
                  <a:t>PEFT</a:t>
                </a:r>
                <a:r>
                  <a:rPr kumimoji="1" lang="zh-CN" altLang="en-US" sz="1200" kern="0" dirty="0">
                    <a:solidFill>
                      <a:srgbClr val="000000"/>
                    </a:solidFill>
                    <a:latin typeface="Times New Roman" panose="02020603050405020304" pitchFamily="18" charset="0"/>
                    <a:ea typeface="微软雅黑"/>
                  </a:rPr>
                  <a:t>（参数高效微调</a:t>
                </a:r>
                <a:r>
                  <a:rPr kumimoji="1" lang="zh-CN" altLang="en-US" sz="1300" kern="0" dirty="0">
                    <a:solidFill>
                      <a:srgbClr val="000000"/>
                    </a:solidFill>
                    <a:latin typeface="Times New Roman" panose="02020603050405020304" pitchFamily="18" charset="0"/>
                    <a:ea typeface="微软雅黑"/>
                  </a:rPr>
                  <a:t>）</a:t>
                </a:r>
              </a:p>
            </p:txBody>
          </p:sp>
        </p:grpSp>
        <p:sp>
          <p:nvSpPr>
            <p:cNvPr id="30" name="矩形: 圆角 29">
              <a:extLst>
                <a:ext uri="{FF2B5EF4-FFF2-40B4-BE49-F238E27FC236}">
                  <a16:creationId xmlns:a16="http://schemas.microsoft.com/office/drawing/2014/main" id="{C7D10AA0-7AF1-4749-63EF-605346D4D847}"/>
                </a:ext>
              </a:extLst>
            </p:cNvPr>
            <p:cNvSpPr/>
            <p:nvPr/>
          </p:nvSpPr>
          <p:spPr>
            <a:xfrm>
              <a:off x="160591" y="945521"/>
              <a:ext cx="7515863" cy="632428"/>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4" name="矩形 33">
              <a:extLst>
                <a:ext uri="{FF2B5EF4-FFF2-40B4-BE49-F238E27FC236}">
                  <a16:creationId xmlns:a16="http://schemas.microsoft.com/office/drawing/2014/main" id="{64418C08-6BCD-B88A-DF6B-54BC3BA77475}"/>
                </a:ext>
              </a:extLst>
            </p:cNvPr>
            <p:cNvSpPr/>
            <p:nvPr/>
          </p:nvSpPr>
          <p:spPr>
            <a:xfrm>
              <a:off x="114210" y="955422"/>
              <a:ext cx="836960"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评估</a:t>
              </a:r>
              <a:endParaRPr lang="en-US" altLang="zh-CN" sz="1600"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分析</a:t>
              </a:r>
            </a:p>
          </p:txBody>
        </p:sp>
        <p:grpSp>
          <p:nvGrpSpPr>
            <p:cNvPr id="48" name="组合 47">
              <a:extLst>
                <a:ext uri="{FF2B5EF4-FFF2-40B4-BE49-F238E27FC236}">
                  <a16:creationId xmlns:a16="http://schemas.microsoft.com/office/drawing/2014/main" id="{C2FEFD38-7238-0AB7-64A3-50BCD6C82DAF}"/>
                </a:ext>
              </a:extLst>
            </p:cNvPr>
            <p:cNvGrpSpPr/>
            <p:nvPr/>
          </p:nvGrpSpPr>
          <p:grpSpPr>
            <a:xfrm>
              <a:off x="973971" y="974080"/>
              <a:ext cx="3011712" cy="561834"/>
              <a:chOff x="6711028" y="1554449"/>
              <a:chExt cx="3011712" cy="561834"/>
            </a:xfrm>
          </p:grpSpPr>
          <p:sp>
            <p:nvSpPr>
              <p:cNvPr id="37" name="矩形: 圆角 36">
                <a:extLst>
                  <a:ext uri="{FF2B5EF4-FFF2-40B4-BE49-F238E27FC236}">
                    <a16:creationId xmlns:a16="http://schemas.microsoft.com/office/drawing/2014/main" id="{DF9E336D-BB40-BF26-4D5B-6022FB7B9B4A}"/>
                  </a:ext>
                </a:extLst>
              </p:cNvPr>
              <p:cNvSpPr/>
              <p:nvPr/>
            </p:nvSpPr>
            <p:spPr>
              <a:xfrm>
                <a:off x="6711028" y="1578666"/>
                <a:ext cx="3011712" cy="537617"/>
              </a:xfrm>
              <a:prstGeom prst="roundRect">
                <a:avLst>
                  <a:gd name="adj" fmla="val 3697"/>
                </a:avLst>
              </a:prstGeom>
              <a:solidFill>
                <a:srgbClr val="CBE3F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8" name="文本框 37">
                <a:extLst>
                  <a:ext uri="{FF2B5EF4-FFF2-40B4-BE49-F238E27FC236}">
                    <a16:creationId xmlns:a16="http://schemas.microsoft.com/office/drawing/2014/main" id="{94D6EAC2-C5D1-E9DF-15AC-90B37705E24B}"/>
                  </a:ext>
                </a:extLst>
              </p:cNvPr>
              <p:cNvSpPr txBox="1"/>
              <p:nvPr/>
            </p:nvSpPr>
            <p:spPr>
              <a:xfrm>
                <a:off x="7365832" y="1554449"/>
                <a:ext cx="170836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latin typeface="Arial"/>
                    <a:ea typeface="微软雅黑"/>
                    <a:cs typeface="+mn-cs"/>
                  </a:rPr>
                  <a:t>大模型效果评估</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54348D2A-574B-D291-B785-281E2B9F97A1}"/>
                  </a:ext>
                </a:extLst>
              </p:cNvPr>
              <p:cNvSpPr/>
              <p:nvPr/>
            </p:nvSpPr>
            <p:spPr>
              <a:xfrm>
                <a:off x="6817096" y="1851176"/>
                <a:ext cx="799537" cy="23577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综合得分</a:t>
                </a:r>
              </a:p>
            </p:txBody>
          </p:sp>
          <p:sp>
            <p:nvSpPr>
              <p:cNvPr id="43" name="矩形 42">
                <a:extLst>
                  <a:ext uri="{FF2B5EF4-FFF2-40B4-BE49-F238E27FC236}">
                    <a16:creationId xmlns:a16="http://schemas.microsoft.com/office/drawing/2014/main" id="{297E339F-B3CE-D3AA-143F-586D302EC94D}"/>
                  </a:ext>
                </a:extLst>
              </p:cNvPr>
              <p:cNvSpPr/>
              <p:nvPr/>
            </p:nvSpPr>
            <p:spPr>
              <a:xfrm>
                <a:off x="7729286" y="1852627"/>
                <a:ext cx="799537" cy="230434"/>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资源开销</a:t>
                </a:r>
              </a:p>
            </p:txBody>
          </p:sp>
          <p:sp>
            <p:nvSpPr>
              <p:cNvPr id="44" name="矩形 43">
                <a:extLst>
                  <a:ext uri="{FF2B5EF4-FFF2-40B4-BE49-F238E27FC236}">
                    <a16:creationId xmlns:a16="http://schemas.microsoft.com/office/drawing/2014/main" id="{F054B081-6E8C-6191-03A4-D4C3C82C92FD}"/>
                  </a:ext>
                </a:extLst>
              </p:cNvPr>
              <p:cNvSpPr/>
              <p:nvPr/>
            </p:nvSpPr>
            <p:spPr>
              <a:xfrm>
                <a:off x="8665971" y="1851792"/>
                <a:ext cx="949857" cy="230431"/>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适用性分析</a:t>
                </a:r>
              </a:p>
            </p:txBody>
          </p:sp>
        </p:grpSp>
        <p:grpSp>
          <p:nvGrpSpPr>
            <p:cNvPr id="92" name="组合 91">
              <a:extLst>
                <a:ext uri="{FF2B5EF4-FFF2-40B4-BE49-F238E27FC236}">
                  <a16:creationId xmlns:a16="http://schemas.microsoft.com/office/drawing/2014/main" id="{7E2291AF-9329-C93D-E7A5-025B4D2DE0F7}"/>
                </a:ext>
              </a:extLst>
            </p:cNvPr>
            <p:cNvGrpSpPr/>
            <p:nvPr/>
          </p:nvGrpSpPr>
          <p:grpSpPr>
            <a:xfrm>
              <a:off x="4151406" y="980281"/>
              <a:ext cx="3373344" cy="551416"/>
              <a:chOff x="3955613" y="989517"/>
              <a:chExt cx="3373344" cy="551416"/>
            </a:xfrm>
          </p:grpSpPr>
          <p:sp>
            <p:nvSpPr>
              <p:cNvPr id="39" name="矩形: 圆角 38">
                <a:extLst>
                  <a:ext uri="{FF2B5EF4-FFF2-40B4-BE49-F238E27FC236}">
                    <a16:creationId xmlns:a16="http://schemas.microsoft.com/office/drawing/2014/main" id="{2A431233-BDF2-6EFB-0396-169C7832F20A}"/>
                  </a:ext>
                </a:extLst>
              </p:cNvPr>
              <p:cNvSpPr/>
              <p:nvPr/>
            </p:nvSpPr>
            <p:spPr>
              <a:xfrm>
                <a:off x="3955613" y="1004804"/>
                <a:ext cx="3373344" cy="536129"/>
              </a:xfrm>
              <a:prstGeom prst="roundRect">
                <a:avLst>
                  <a:gd name="adj" fmla="val 3697"/>
                </a:avLst>
              </a:prstGeom>
              <a:solidFill>
                <a:srgbClr val="CBE3F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0" name="文本框 39">
                <a:extLst>
                  <a:ext uri="{FF2B5EF4-FFF2-40B4-BE49-F238E27FC236}">
                    <a16:creationId xmlns:a16="http://schemas.microsoft.com/office/drawing/2014/main" id="{4BFB37F8-9B15-93C1-0165-FCF6755F546E}"/>
                  </a:ext>
                </a:extLst>
              </p:cNvPr>
              <p:cNvSpPr txBox="1"/>
              <p:nvPr/>
            </p:nvSpPr>
            <p:spPr>
              <a:xfrm>
                <a:off x="5005785" y="989517"/>
                <a:ext cx="12672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Arial"/>
                    <a:ea typeface="微软雅黑"/>
                  </a:rPr>
                  <a:t>任务效果</a:t>
                </a:r>
                <a:r>
                  <a:rPr kumimoji="0" lang="zh-CN" altLang="en-US" sz="1400" b="0" i="0" u="none" strike="noStrike" kern="1200" cap="none" spc="0" normalizeH="0" baseline="0" noProof="0" dirty="0">
                    <a:ln>
                      <a:noFill/>
                    </a:ln>
                    <a:effectLst/>
                    <a:uLnTx/>
                    <a:uFillTx/>
                    <a:latin typeface="Arial"/>
                    <a:ea typeface="微软雅黑"/>
                    <a:cs typeface="+mn-cs"/>
                  </a:rPr>
                  <a:t>评估</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54" name="矩形 53">
                <a:extLst>
                  <a:ext uri="{FF2B5EF4-FFF2-40B4-BE49-F238E27FC236}">
                    <a16:creationId xmlns:a16="http://schemas.microsoft.com/office/drawing/2014/main" id="{5D90E05C-379F-7132-9CF1-AF875A7A9A66}"/>
                  </a:ext>
                </a:extLst>
              </p:cNvPr>
              <p:cNvSpPr/>
              <p:nvPr/>
            </p:nvSpPr>
            <p:spPr>
              <a:xfrm>
                <a:off x="4911972" y="1273766"/>
                <a:ext cx="1474347" cy="230431"/>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kern="0" dirty="0">
                    <a:solidFill>
                      <a:srgbClr val="000000"/>
                    </a:solidFill>
                    <a:latin typeface="Times New Roman" panose="02020603050405020304" pitchFamily="18" charset="0"/>
                    <a:ea typeface="微软雅黑"/>
                  </a:rPr>
                  <a:t>Prompt</a:t>
                </a:r>
                <a:r>
                  <a:rPr kumimoji="1" lang="zh-CN" altLang="en-US" sz="1200" kern="0" dirty="0">
                    <a:solidFill>
                      <a:srgbClr val="000000"/>
                    </a:solidFill>
                    <a:latin typeface="Times New Roman" panose="02020603050405020304" pitchFamily="18" charset="0"/>
                    <a:ea typeface="微软雅黑"/>
                  </a:rPr>
                  <a:t>适配性分析</a:t>
                </a:r>
              </a:p>
            </p:txBody>
          </p:sp>
          <p:sp>
            <p:nvSpPr>
              <p:cNvPr id="55" name="矩形 54">
                <a:extLst>
                  <a:ext uri="{FF2B5EF4-FFF2-40B4-BE49-F238E27FC236}">
                    <a16:creationId xmlns:a16="http://schemas.microsoft.com/office/drawing/2014/main" id="{9C60F0D8-7C17-BAFC-3AA5-51C524643045}"/>
                  </a:ext>
                </a:extLst>
              </p:cNvPr>
              <p:cNvSpPr/>
              <p:nvPr/>
            </p:nvSpPr>
            <p:spPr>
              <a:xfrm>
                <a:off x="6472045" y="1273150"/>
                <a:ext cx="793049" cy="230431"/>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效果对比</a:t>
                </a:r>
              </a:p>
            </p:txBody>
          </p:sp>
          <p:sp>
            <p:nvSpPr>
              <p:cNvPr id="56" name="矩形 55">
                <a:extLst>
                  <a:ext uri="{FF2B5EF4-FFF2-40B4-BE49-F238E27FC236}">
                    <a16:creationId xmlns:a16="http://schemas.microsoft.com/office/drawing/2014/main" id="{E7E3702D-7550-0E4D-8F7C-67FF51CA1189}"/>
                  </a:ext>
                </a:extLst>
              </p:cNvPr>
              <p:cNvSpPr/>
              <p:nvPr/>
            </p:nvSpPr>
            <p:spPr>
              <a:xfrm>
                <a:off x="4042179" y="1273150"/>
                <a:ext cx="793049" cy="230431"/>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任务得分</a:t>
                </a:r>
              </a:p>
            </p:txBody>
          </p:sp>
        </p:grpSp>
        <p:sp>
          <p:nvSpPr>
            <p:cNvPr id="96" name="箭头: 上 95">
              <a:extLst>
                <a:ext uri="{FF2B5EF4-FFF2-40B4-BE49-F238E27FC236}">
                  <a16:creationId xmlns:a16="http://schemas.microsoft.com/office/drawing/2014/main" id="{9258D7FA-D6FF-8047-7E18-B363898111AE}"/>
                </a:ext>
              </a:extLst>
            </p:cNvPr>
            <p:cNvSpPr/>
            <p:nvPr/>
          </p:nvSpPr>
          <p:spPr>
            <a:xfrm>
              <a:off x="3736769" y="5725424"/>
              <a:ext cx="379637" cy="4063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tIns="18000"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100" b="0" i="0" u="none" strike="noStrike" kern="1200" cap="none" spc="0" normalizeH="0" baseline="0" noProof="0" dirty="0">
                  <a:ln>
                    <a:noFill/>
                  </a:ln>
                  <a:solidFill>
                    <a:prstClr val="black"/>
                  </a:solidFill>
                  <a:effectLst/>
                  <a:uLnTx/>
                  <a:uFillTx/>
                  <a:latin typeface="Arial"/>
                  <a:ea typeface="微软雅黑"/>
                  <a:cs typeface="+mn-cs"/>
                </a:rPr>
                <a:t>归纳</a:t>
              </a:r>
            </a:p>
          </p:txBody>
        </p:sp>
        <p:sp>
          <p:nvSpPr>
            <p:cNvPr id="97" name="箭头: 上 96">
              <a:extLst>
                <a:ext uri="{FF2B5EF4-FFF2-40B4-BE49-F238E27FC236}">
                  <a16:creationId xmlns:a16="http://schemas.microsoft.com/office/drawing/2014/main" id="{C2526B73-B5EF-E8F4-94D4-4A5205C1AE24}"/>
                </a:ext>
              </a:extLst>
            </p:cNvPr>
            <p:cNvSpPr/>
            <p:nvPr/>
          </p:nvSpPr>
          <p:spPr>
            <a:xfrm>
              <a:off x="3736769" y="4764805"/>
              <a:ext cx="379637" cy="4063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tIns="18000"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100" b="0" i="0" u="none" strike="noStrike" kern="1200" cap="none" spc="0" normalizeH="0" baseline="0" noProof="0" dirty="0">
                  <a:ln>
                    <a:noFill/>
                  </a:ln>
                  <a:solidFill>
                    <a:prstClr val="black"/>
                  </a:solidFill>
                  <a:effectLst/>
                  <a:uLnTx/>
                  <a:uFillTx/>
                  <a:latin typeface="Arial"/>
                  <a:ea typeface="微软雅黑"/>
                  <a:cs typeface="+mn-cs"/>
                </a:rPr>
                <a:t>梳理</a:t>
              </a:r>
            </a:p>
          </p:txBody>
        </p:sp>
        <p:sp>
          <p:nvSpPr>
            <p:cNvPr id="98" name="箭头: 上 97">
              <a:extLst>
                <a:ext uri="{FF2B5EF4-FFF2-40B4-BE49-F238E27FC236}">
                  <a16:creationId xmlns:a16="http://schemas.microsoft.com/office/drawing/2014/main" id="{8119D994-E959-CDEA-30E8-8FCC95009869}"/>
                </a:ext>
              </a:extLst>
            </p:cNvPr>
            <p:cNvSpPr/>
            <p:nvPr/>
          </p:nvSpPr>
          <p:spPr>
            <a:xfrm>
              <a:off x="3732409" y="3753675"/>
              <a:ext cx="379637" cy="4063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tIns="18000"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100" dirty="0">
                  <a:solidFill>
                    <a:prstClr val="black"/>
                  </a:solidFill>
                  <a:latin typeface="Arial"/>
                  <a:ea typeface="微软雅黑"/>
                </a:rPr>
                <a:t>评测</a:t>
              </a:r>
              <a:endParaRPr kumimoji="0" lang="zh-CN" altLang="en-US" sz="11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12" name="箭头: 上 111">
              <a:extLst>
                <a:ext uri="{FF2B5EF4-FFF2-40B4-BE49-F238E27FC236}">
                  <a16:creationId xmlns:a16="http://schemas.microsoft.com/office/drawing/2014/main" id="{6DDEA850-9DCA-5B1E-D048-06903D81C6E8}"/>
                </a:ext>
              </a:extLst>
            </p:cNvPr>
            <p:cNvSpPr/>
            <p:nvPr/>
          </p:nvSpPr>
          <p:spPr>
            <a:xfrm>
              <a:off x="3736767" y="2585435"/>
              <a:ext cx="379637" cy="4063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tIns="18000"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100" dirty="0">
                  <a:solidFill>
                    <a:prstClr val="black"/>
                  </a:solidFill>
                  <a:latin typeface="Arial"/>
                  <a:ea typeface="微软雅黑"/>
                </a:rPr>
                <a:t>得分</a:t>
              </a:r>
              <a:endParaRPr kumimoji="0" lang="zh-CN" altLang="en-US" sz="11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15" name="矩形 114">
              <a:extLst>
                <a:ext uri="{FF2B5EF4-FFF2-40B4-BE49-F238E27FC236}">
                  <a16:creationId xmlns:a16="http://schemas.microsoft.com/office/drawing/2014/main" id="{9D99FD2A-7D6C-7FF5-2DBC-A0CE2EF99D97}"/>
                </a:ext>
              </a:extLst>
            </p:cNvPr>
            <p:cNvSpPr/>
            <p:nvPr/>
          </p:nvSpPr>
          <p:spPr>
            <a:xfrm>
              <a:off x="4342109" y="2158724"/>
              <a:ext cx="755587" cy="29304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Times New Roman" panose="02020603050405020304" pitchFamily="18" charset="0"/>
                  <a:ea typeface="微软雅黑"/>
                  <a:cs typeface="Times New Roman" panose="02020603050405020304" pitchFamily="18" charset="0"/>
                </a:rPr>
                <a:t>Rouge</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61" name="组合 160">
            <a:extLst>
              <a:ext uri="{FF2B5EF4-FFF2-40B4-BE49-F238E27FC236}">
                <a16:creationId xmlns:a16="http://schemas.microsoft.com/office/drawing/2014/main" id="{FD2EC3D2-411F-14B4-3EDF-0FD7D2A97AA1}"/>
              </a:ext>
            </a:extLst>
          </p:cNvPr>
          <p:cNvGrpSpPr/>
          <p:nvPr/>
        </p:nvGrpSpPr>
        <p:grpSpPr>
          <a:xfrm>
            <a:off x="7960310" y="1954252"/>
            <a:ext cx="3927771" cy="1563098"/>
            <a:chOff x="7865060" y="1087031"/>
            <a:chExt cx="3927771" cy="1563098"/>
          </a:xfrm>
        </p:grpSpPr>
        <p:sp>
          <p:nvSpPr>
            <p:cNvPr id="129" name="文本框 128">
              <a:extLst>
                <a:ext uri="{FF2B5EF4-FFF2-40B4-BE49-F238E27FC236}">
                  <a16:creationId xmlns:a16="http://schemas.microsoft.com/office/drawing/2014/main" id="{0A7FC3B5-6EDD-C537-D2C3-5908E27B6C18}"/>
                </a:ext>
              </a:extLst>
            </p:cNvPr>
            <p:cNvSpPr txBox="1"/>
            <p:nvPr/>
          </p:nvSpPr>
          <p:spPr>
            <a:xfrm>
              <a:off x="7874585" y="1380294"/>
              <a:ext cx="3918246" cy="1269835"/>
            </a:xfrm>
            <a:prstGeom prst="rect">
              <a:avLst/>
            </a:prstGeom>
            <a:noFill/>
          </p:spPr>
          <p:txBody>
            <a:bodyPr wrap="square">
              <a:spAutoFit/>
            </a:bodyPr>
            <a:lstStyle/>
            <a:p>
              <a:pPr marL="285750" marR="0" lvl="0" indent="-180000" algn="just" defTabSz="914400" rtl="0" eaLnBrk="1" fontAlgn="auto" latinLnBrk="0" hangingPunct="1">
                <a:lnSpc>
                  <a:spcPts val="22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大模型存在</a:t>
              </a:r>
              <a:r>
                <a:rPr kumimoji="0" lang="zh-CN" altLang="en-US" sz="14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事实性错误</a:t>
              </a: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、知识盲区、常识偏差、</a:t>
              </a:r>
              <a:r>
                <a:rPr kumimoji="0" lang="zh-CN" altLang="en-US" sz="14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生成内容不可靠</a:t>
              </a: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、内容安全性等问题</a:t>
              </a:r>
              <a:endPar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a:p>
              <a:pPr marL="285750" marR="0" lvl="0" indent="-180000" algn="just" defTabSz="914400" rtl="0" eaLnBrk="1" fontAlgn="auto" latinLnBrk="0" hangingPunct="1">
                <a:lnSpc>
                  <a:spcPts val="22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大模型发展迅速，评测体系滞后，并且</a:t>
              </a:r>
              <a:r>
                <a:rPr kumimoji="0" lang="zh-CN" altLang="en-US" sz="14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在行业应用上缺乏完整可靠的评估标准</a:t>
              </a:r>
            </a:p>
          </p:txBody>
        </p:sp>
        <p:sp>
          <p:nvSpPr>
            <p:cNvPr id="151" name="文本框 150">
              <a:extLst>
                <a:ext uri="{FF2B5EF4-FFF2-40B4-BE49-F238E27FC236}">
                  <a16:creationId xmlns:a16="http://schemas.microsoft.com/office/drawing/2014/main" id="{99FB696A-F42B-36DF-023B-E4268195CDA1}"/>
                </a:ext>
              </a:extLst>
            </p:cNvPr>
            <p:cNvSpPr txBox="1"/>
            <p:nvPr/>
          </p:nvSpPr>
          <p:spPr>
            <a:xfrm>
              <a:off x="7865060" y="1087031"/>
              <a:ext cx="669023"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solidFill>
                  <a:effectLst/>
                  <a:uLnTx/>
                  <a:uFillTx/>
                  <a:latin typeface="Arial"/>
                  <a:ea typeface="微软雅黑"/>
                  <a:cs typeface="+mn-cs"/>
                </a:rPr>
                <a:t>挑战：</a:t>
              </a:r>
            </a:p>
          </p:txBody>
        </p:sp>
      </p:grpSp>
      <p:grpSp>
        <p:nvGrpSpPr>
          <p:cNvPr id="160" name="组合 159">
            <a:extLst>
              <a:ext uri="{FF2B5EF4-FFF2-40B4-BE49-F238E27FC236}">
                <a16:creationId xmlns:a16="http://schemas.microsoft.com/office/drawing/2014/main" id="{B156C42B-1F88-5783-8AA4-D6950DBFDDC9}"/>
              </a:ext>
            </a:extLst>
          </p:cNvPr>
          <p:cNvGrpSpPr/>
          <p:nvPr/>
        </p:nvGrpSpPr>
        <p:grpSpPr>
          <a:xfrm>
            <a:off x="7969835" y="3700997"/>
            <a:ext cx="3914837" cy="2890791"/>
            <a:chOff x="7886638" y="3876374"/>
            <a:chExt cx="3914837" cy="2890791"/>
          </a:xfrm>
        </p:grpSpPr>
        <p:sp>
          <p:nvSpPr>
            <p:cNvPr id="147" name="文本框 146">
              <a:extLst>
                <a:ext uri="{FF2B5EF4-FFF2-40B4-BE49-F238E27FC236}">
                  <a16:creationId xmlns:a16="http://schemas.microsoft.com/office/drawing/2014/main" id="{A3B47B7A-F8B9-62D5-DEDA-6C38B34F9C29}"/>
                </a:ext>
              </a:extLst>
            </p:cNvPr>
            <p:cNvSpPr txBox="1"/>
            <p:nvPr/>
          </p:nvSpPr>
          <p:spPr>
            <a:xfrm>
              <a:off x="7886638" y="4214928"/>
              <a:ext cx="3914837" cy="2552237"/>
            </a:xfrm>
            <a:prstGeom prst="rect">
              <a:avLst/>
            </a:prstGeom>
            <a:noFill/>
          </p:spPr>
          <p:txBody>
            <a:bodyPr wrap="square">
              <a:spAutoFit/>
            </a:bodyPr>
            <a:lstStyle>
              <a:defPPr>
                <a:defRPr lang="zh-CN"/>
              </a:defPPr>
              <a:lvl1pPr marL="285750" marR="0" lvl="0" indent="-180000" algn="just" fontAlgn="auto">
                <a:lnSpc>
                  <a:spcPts val="2200"/>
                </a:lnSpc>
                <a:spcBef>
                  <a:spcPts val="0"/>
                </a:spcBef>
                <a:spcAft>
                  <a:spcPts val="0"/>
                </a:spcAft>
                <a:buClrTx/>
                <a:buSzTx/>
                <a:buFont typeface="Arial" panose="020B0604020202020204" pitchFamily="34" charset="0"/>
                <a:buChar char="•"/>
                <a:tabLst/>
                <a:defRPr kumimoji="0" sz="1600" b="0" i="0" u="none" strike="noStrike" cap="none" spc="0" normalizeH="0" baseline="0">
                  <a:ln>
                    <a:noFill/>
                  </a:ln>
                  <a:effectLst/>
                  <a:uLnTx/>
                  <a:uFillTx/>
                  <a:latin typeface="Times New Roman" panose="02020603050405020304" pitchFamily="18" charset="0"/>
                  <a:ea typeface="微软雅黑"/>
                  <a:cs typeface="Times New Roman" panose="02020603050405020304" pitchFamily="18" charset="0"/>
                </a:defRPr>
              </a:lvl1pPr>
            </a:lstStyle>
            <a:p>
              <a:r>
                <a:rPr lang="zh-CN" altLang="en-US" sz="1400" dirty="0"/>
                <a:t>根据场景任务梳理</a:t>
              </a:r>
              <a:r>
                <a:rPr lang="zh-CN" altLang="en-US" sz="1400" dirty="0">
                  <a:latin typeface="微软雅黑" panose="020B0503020204020204" pitchFamily="34" charset="-122"/>
                  <a:ea typeface="微软雅黑" panose="020B0503020204020204" pitchFamily="34" charset="-122"/>
                </a:rPr>
                <a:t>行业数据，</a:t>
              </a:r>
              <a:r>
                <a:rPr lang="zh-CN" altLang="en-US" sz="1400" dirty="0">
                  <a:solidFill>
                    <a:srgbClr val="C00000"/>
                  </a:solidFill>
                  <a:latin typeface="微软雅黑" panose="020B0503020204020204" pitchFamily="34" charset="-122"/>
                  <a:ea typeface="微软雅黑" panose="020B0503020204020204" pitchFamily="34" charset="-122"/>
                </a:rPr>
                <a:t>建立标准的运营商评估数据集</a:t>
              </a:r>
              <a:endParaRPr lang="en-US" altLang="zh-CN" sz="1400" dirty="0">
                <a:solidFill>
                  <a:srgbClr val="C00000"/>
                </a:solidFill>
              </a:endParaRPr>
            </a:p>
            <a:p>
              <a:pPr>
                <a:spcBef>
                  <a:spcPts val="600"/>
                </a:spcBef>
              </a:pPr>
              <a:r>
                <a:rPr lang="zh-CN" altLang="en-US" sz="1400" dirty="0"/>
                <a:t>汇总评测方法，研究任务适配的</a:t>
              </a:r>
              <a:r>
                <a:rPr lang="en-US" altLang="zh-CN" dirty="0"/>
                <a:t>Prompt</a:t>
              </a:r>
              <a:r>
                <a:rPr lang="zh-CN" altLang="en-US" sz="1400" dirty="0"/>
                <a:t>工程，</a:t>
              </a:r>
              <a:r>
                <a:rPr lang="zh-CN" altLang="en-US" sz="1400" dirty="0">
                  <a:solidFill>
                    <a:srgbClr val="C00000"/>
                  </a:solidFill>
                </a:rPr>
                <a:t>建立统一的可控生成框架</a:t>
              </a:r>
              <a:endParaRPr lang="en-US" altLang="zh-CN" sz="1400" dirty="0">
                <a:solidFill>
                  <a:srgbClr val="C00000"/>
                </a:solidFill>
              </a:endParaRPr>
            </a:p>
            <a:p>
              <a:pPr>
                <a:spcBef>
                  <a:spcPts val="600"/>
                </a:spcBef>
              </a:pPr>
              <a:r>
                <a:rPr lang="zh-CN" altLang="en-US" sz="1400" dirty="0"/>
                <a:t>形成完整可靠且自动化的运营商大模型评测体系</a:t>
              </a:r>
              <a:endParaRPr lang="en-US" altLang="zh-CN" sz="1400" dirty="0"/>
            </a:p>
            <a:p>
              <a:pPr>
                <a:spcBef>
                  <a:spcPts val="600"/>
                </a:spcBef>
              </a:pPr>
              <a:r>
                <a:rPr lang="zh-CN" altLang="en-US" sz="1400" dirty="0"/>
                <a:t>促进行业大模型的研发，把握成本控制，促进大模型应用落地</a:t>
              </a:r>
              <a:endParaRPr lang="en-US" altLang="zh-CN" sz="1400" dirty="0"/>
            </a:p>
          </p:txBody>
        </p:sp>
        <p:sp>
          <p:nvSpPr>
            <p:cNvPr id="156" name="文本框 155">
              <a:extLst>
                <a:ext uri="{FF2B5EF4-FFF2-40B4-BE49-F238E27FC236}">
                  <a16:creationId xmlns:a16="http://schemas.microsoft.com/office/drawing/2014/main" id="{AA9DB697-715F-8535-86F9-A1C935CE64EF}"/>
                </a:ext>
              </a:extLst>
            </p:cNvPr>
            <p:cNvSpPr txBox="1"/>
            <p:nvPr/>
          </p:nvSpPr>
          <p:spPr>
            <a:xfrm>
              <a:off x="7907412" y="3876374"/>
              <a:ext cx="63619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1"/>
                  </a:solidFill>
                  <a:latin typeface="Arial"/>
                  <a:ea typeface="微软雅黑"/>
                </a:rPr>
                <a:t>意义</a:t>
              </a:r>
              <a:r>
                <a:rPr kumimoji="0" lang="zh-CN" altLang="en-US" sz="1600" b="1" i="0" u="none" strike="noStrike" kern="1200" cap="none" spc="0" normalizeH="0" baseline="0" noProof="0" dirty="0">
                  <a:ln>
                    <a:noFill/>
                  </a:ln>
                  <a:solidFill>
                    <a:schemeClr val="accent1"/>
                  </a:solidFill>
                  <a:effectLst/>
                  <a:uLnTx/>
                  <a:uFillTx/>
                  <a:latin typeface="Arial"/>
                  <a:ea typeface="微软雅黑"/>
                  <a:cs typeface="+mn-cs"/>
                </a:rPr>
                <a:t>：</a:t>
              </a:r>
            </a:p>
          </p:txBody>
        </p:sp>
      </p:grpSp>
      <p:sp>
        <p:nvSpPr>
          <p:cNvPr id="166" name="文本框 165">
            <a:extLst>
              <a:ext uri="{FF2B5EF4-FFF2-40B4-BE49-F238E27FC236}">
                <a16:creationId xmlns:a16="http://schemas.microsoft.com/office/drawing/2014/main" id="{8621AF5C-162B-475B-9B27-AF68A1B78DC3}"/>
              </a:ext>
            </a:extLst>
          </p:cNvPr>
          <p:cNvSpPr txBox="1"/>
          <p:nvPr/>
        </p:nvSpPr>
        <p:spPr>
          <a:xfrm>
            <a:off x="7722835" y="959535"/>
            <a:ext cx="4161837" cy="861774"/>
          </a:xfrm>
          <a:prstGeom prst="rect">
            <a:avLst/>
          </a:prstGeom>
          <a:noFill/>
        </p:spPr>
        <p:txBody>
          <a:bodyPr wrap="square">
            <a:spAutoFit/>
          </a:bodyPr>
          <a:lstStyle/>
          <a:p>
            <a:pPr marL="105750" marR="0" lvl="0" algn="just" defTabSz="914400" rtl="0" eaLnBrk="1" fontAlgn="auto" latinLnBrk="0" hangingPunct="1">
              <a:lnSpc>
                <a:spcPts val="2000"/>
              </a:lnSpc>
              <a:spcBef>
                <a:spcPts val="0"/>
              </a:spcBef>
              <a:spcAft>
                <a:spcPts val="0"/>
              </a:spcAft>
              <a:buClrTx/>
              <a:buSzTx/>
              <a:tabLst/>
              <a:defRPr/>
            </a:pPr>
            <a:r>
              <a:rPr lang="zh-CN" altLang="en-US" sz="1600" dirty="0">
                <a:latin typeface="Times New Roman" panose="02020603050405020304" pitchFamily="18" charset="0"/>
                <a:ea typeface="微软雅黑"/>
                <a:cs typeface="Times New Roman" panose="02020603050405020304" pitchFamily="18" charset="0"/>
              </a:rPr>
              <a:t>基于公司运营商行</a:t>
            </a:r>
            <a:r>
              <a:rPr lang="zh-CN" altLang="en-US" sz="1600" spc="300" dirty="0">
                <a:latin typeface="Times New Roman" panose="02020603050405020304" pitchFamily="18" charset="0"/>
                <a:ea typeface="微软雅黑"/>
                <a:cs typeface="Times New Roman" panose="02020603050405020304" pitchFamily="18" charset="0"/>
              </a:rPr>
              <a:t>业</a:t>
            </a:r>
            <a:r>
              <a:rPr lang="en-US" altLang="zh-CN" sz="2000" b="1" spc="300" dirty="0">
                <a:solidFill>
                  <a:srgbClr val="C00000"/>
                </a:solidFill>
                <a:latin typeface="Times New Roman" panose="02020603050405020304" pitchFamily="18" charset="0"/>
                <a:ea typeface="微软雅黑"/>
                <a:cs typeface="Times New Roman" panose="02020603050405020304" pitchFamily="18" charset="0"/>
              </a:rPr>
              <a:t>3</a:t>
            </a:r>
            <a:r>
              <a:rPr lang="zh-CN" altLang="en-US" sz="1600" dirty="0">
                <a:latin typeface="Times New Roman" panose="02020603050405020304" pitchFamily="18" charset="0"/>
                <a:ea typeface="微软雅黑"/>
                <a:cs typeface="Times New Roman" panose="02020603050405020304" pitchFamily="18" charset="0"/>
              </a:rPr>
              <a:t>大类业务场景，对应</a:t>
            </a:r>
            <a:r>
              <a:rPr lang="en-US" altLang="zh-CN" sz="1600" dirty="0">
                <a:latin typeface="Times New Roman" panose="02020603050405020304" pitchFamily="18" charset="0"/>
                <a:ea typeface="微软雅黑"/>
                <a:cs typeface="Times New Roman" panose="02020603050405020304" pitchFamily="18" charset="0"/>
              </a:rPr>
              <a:t>NLP</a:t>
            </a:r>
            <a:r>
              <a:rPr lang="zh-CN" altLang="en-US" sz="1600" dirty="0">
                <a:latin typeface="Times New Roman" panose="02020603050405020304" pitchFamily="18" charset="0"/>
                <a:ea typeface="微软雅黑"/>
                <a:cs typeface="Times New Roman" panose="02020603050405020304" pitchFamily="18" charset="0"/>
              </a:rPr>
              <a:t>任务梳理行业评测数据</a:t>
            </a:r>
            <a:r>
              <a:rPr lang="zh-CN" altLang="en-US" sz="1600" spc="300" dirty="0">
                <a:latin typeface="Times New Roman" panose="02020603050405020304" pitchFamily="18" charset="0"/>
                <a:ea typeface="微软雅黑"/>
                <a:cs typeface="Times New Roman" panose="02020603050405020304" pitchFamily="18" charset="0"/>
              </a:rPr>
              <a:t>集</a:t>
            </a:r>
            <a:r>
              <a:rPr lang="en-US" altLang="zh-CN" sz="2000" b="1" dirty="0">
                <a:solidFill>
                  <a:srgbClr val="C00000"/>
                </a:solidFill>
                <a:latin typeface="Times New Roman" panose="02020603050405020304" pitchFamily="18" charset="0"/>
                <a:ea typeface="微软雅黑"/>
                <a:cs typeface="Times New Roman" panose="02020603050405020304" pitchFamily="18" charset="0"/>
              </a:rPr>
              <a:t>20+</a:t>
            </a:r>
            <a:r>
              <a:rPr lang="zh-CN" altLang="en-US" sz="1600" dirty="0">
                <a:latin typeface="Times New Roman" panose="02020603050405020304" pitchFamily="18" charset="0"/>
                <a:ea typeface="微软雅黑"/>
                <a:cs typeface="Times New Roman" panose="02020603050405020304" pitchFamily="18" charset="0"/>
              </a:rPr>
              <a:t>，</a:t>
            </a:r>
            <a:r>
              <a:rPr lang="zh-CN" altLang="en-US" sz="1600" spc="300" dirty="0">
                <a:latin typeface="Times New Roman" panose="02020603050405020304" pitchFamily="18" charset="0"/>
                <a:ea typeface="微软雅黑"/>
                <a:cs typeface="Times New Roman" panose="02020603050405020304" pitchFamily="18" charset="0"/>
              </a:rPr>
              <a:t>在</a:t>
            </a:r>
            <a:r>
              <a:rPr lang="en-US" altLang="zh-CN" sz="2000" b="1" dirty="0">
                <a:solidFill>
                  <a:srgbClr val="C00000"/>
                </a:solidFill>
                <a:latin typeface="Times New Roman" panose="02020603050405020304" pitchFamily="18" charset="0"/>
                <a:ea typeface="微软雅黑"/>
                <a:cs typeface="Times New Roman" panose="02020603050405020304" pitchFamily="18" charset="0"/>
              </a:rPr>
              <a:t>30</a:t>
            </a:r>
            <a:r>
              <a:rPr lang="en-US" altLang="zh-CN" sz="2000" b="1" spc="300" dirty="0">
                <a:solidFill>
                  <a:srgbClr val="C00000"/>
                </a:solidFill>
                <a:latin typeface="Times New Roman" panose="02020603050405020304" pitchFamily="18" charset="0"/>
                <a:ea typeface="微软雅黑"/>
                <a:cs typeface="Times New Roman" panose="02020603050405020304" pitchFamily="18" charset="0"/>
              </a:rPr>
              <a:t>+</a:t>
            </a:r>
            <a:r>
              <a:rPr lang="zh-CN" altLang="en-US" sz="1600" dirty="0">
                <a:latin typeface="Times New Roman" panose="02020603050405020304" pitchFamily="18" charset="0"/>
                <a:ea typeface="微软雅黑"/>
                <a:cs typeface="Times New Roman" panose="02020603050405020304" pitchFamily="18" charset="0"/>
              </a:rPr>
              <a:t>开源大模型上进行了广泛的评测。</a:t>
            </a:r>
            <a:endParaRPr lang="en-US" altLang="zh-CN" sz="1600" dirty="0">
              <a:latin typeface="Times New Roman" panose="02020603050405020304" pitchFamily="18" charset="0"/>
              <a:ea typeface="微软雅黑"/>
              <a:cs typeface="Times New Roman" panose="02020603050405020304" pitchFamily="18" charset="0"/>
            </a:endParaRPr>
          </a:p>
        </p:txBody>
      </p:sp>
    </p:spTree>
    <p:custDataLst>
      <p:tags r:id="rId1"/>
    </p:custDataLst>
    <p:extLst>
      <p:ext uri="{BB962C8B-B14F-4D97-AF65-F5344CB8AC3E}">
        <p14:creationId xmlns:p14="http://schemas.microsoft.com/office/powerpoint/2010/main" val="980198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53836FE1-53E7-B48D-7374-978AA629E7E4}"/>
              </a:ext>
            </a:extLst>
          </p:cNvPr>
          <p:cNvGrpSpPr/>
          <p:nvPr/>
        </p:nvGrpSpPr>
        <p:grpSpPr>
          <a:xfrm>
            <a:off x="2305826" y="679519"/>
            <a:ext cx="7580348" cy="5797020"/>
            <a:chOff x="114210" y="945521"/>
            <a:chExt cx="7580348" cy="5797020"/>
          </a:xfrm>
        </p:grpSpPr>
        <p:sp>
          <p:nvSpPr>
            <p:cNvPr id="35" name="矩形 34">
              <a:extLst>
                <a:ext uri="{FF2B5EF4-FFF2-40B4-BE49-F238E27FC236}">
                  <a16:creationId xmlns:a16="http://schemas.microsoft.com/office/drawing/2014/main" id="{DE522BF7-787B-A1B3-C608-A02D9494A07D}"/>
                </a:ext>
              </a:extLst>
            </p:cNvPr>
            <p:cNvSpPr/>
            <p:nvPr/>
          </p:nvSpPr>
          <p:spPr>
            <a:xfrm>
              <a:off x="180107" y="6561302"/>
              <a:ext cx="7514451" cy="179775"/>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Arial"/>
                  <a:ea typeface="微软雅黑"/>
                </a:rPr>
                <a:t>移动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电信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联通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广电 </a:t>
              </a:r>
              <a:r>
                <a:rPr lang="en-US" altLang="zh-CN" sz="1200" dirty="0">
                  <a:solidFill>
                    <a:prstClr val="black"/>
                  </a:solidFill>
                  <a:latin typeface="Arial"/>
                  <a:ea typeface="微软雅黑"/>
                </a:rPr>
                <a:t>| </a:t>
              </a:r>
              <a:r>
                <a:rPr lang="zh-CN" altLang="en-US" sz="1200" dirty="0">
                  <a:solidFill>
                    <a:prstClr val="black"/>
                  </a:solidFill>
                  <a:latin typeface="Arial"/>
                  <a:ea typeface="微软雅黑"/>
                </a:rPr>
                <a:t>政企</a:t>
              </a:r>
              <a:r>
                <a:rPr lang="en-US" altLang="zh-CN" sz="1200" dirty="0">
                  <a:solidFill>
                    <a:prstClr val="black"/>
                  </a:solidFill>
                  <a:latin typeface="Arial"/>
                  <a:ea typeface="微软雅黑"/>
                </a:rPr>
                <a:t> </a:t>
              </a:r>
              <a:endParaRPr lang="zh-CN" altLang="en-US" sz="1200" dirty="0">
                <a:solidFill>
                  <a:prstClr val="black"/>
                </a:solidFill>
                <a:latin typeface="Arial"/>
                <a:ea typeface="微软雅黑"/>
              </a:endParaRPr>
            </a:p>
          </p:txBody>
        </p:sp>
        <p:sp>
          <p:nvSpPr>
            <p:cNvPr id="142" name="箭头: 上 141">
              <a:extLst>
                <a:ext uri="{FF2B5EF4-FFF2-40B4-BE49-F238E27FC236}">
                  <a16:creationId xmlns:a16="http://schemas.microsoft.com/office/drawing/2014/main" id="{8E3367C5-10C2-211D-8D8F-CAE1DF4A0882}"/>
                </a:ext>
              </a:extLst>
            </p:cNvPr>
            <p:cNvSpPr/>
            <p:nvPr/>
          </p:nvSpPr>
          <p:spPr>
            <a:xfrm>
              <a:off x="3736768" y="1620638"/>
              <a:ext cx="379637" cy="4063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tIns="18000"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100" dirty="0">
                  <a:solidFill>
                    <a:prstClr val="black"/>
                  </a:solidFill>
                  <a:latin typeface="Arial"/>
                  <a:ea typeface="微软雅黑"/>
                </a:rPr>
                <a:t>评估</a:t>
              </a:r>
              <a:endParaRPr kumimoji="0" lang="zh-CN" altLang="en-US" sz="11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34" name="矩形 133">
              <a:extLst>
                <a:ext uri="{FF2B5EF4-FFF2-40B4-BE49-F238E27FC236}">
                  <a16:creationId xmlns:a16="http://schemas.microsoft.com/office/drawing/2014/main" id="{FF0ADDE0-32F7-11E7-F051-64C0F866EF8A}"/>
                </a:ext>
              </a:extLst>
            </p:cNvPr>
            <p:cNvSpPr/>
            <p:nvPr/>
          </p:nvSpPr>
          <p:spPr>
            <a:xfrm>
              <a:off x="1059196" y="2150182"/>
              <a:ext cx="932841" cy="29304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Times New Roman" panose="02020603050405020304" pitchFamily="18" charset="0"/>
                  <a:ea typeface="微软雅黑"/>
                  <a:cs typeface="Times New Roman" panose="02020603050405020304" pitchFamily="18" charset="0"/>
                </a:rPr>
                <a:t>Accuracy</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5" name="矩形: 圆角 134">
              <a:extLst>
                <a:ext uri="{FF2B5EF4-FFF2-40B4-BE49-F238E27FC236}">
                  <a16:creationId xmlns:a16="http://schemas.microsoft.com/office/drawing/2014/main" id="{31ADEBD4-9712-FD09-3F87-6471801302E7}"/>
                </a:ext>
              </a:extLst>
            </p:cNvPr>
            <p:cNvSpPr/>
            <p:nvPr/>
          </p:nvSpPr>
          <p:spPr>
            <a:xfrm>
              <a:off x="157446" y="2047769"/>
              <a:ext cx="7519008" cy="497950"/>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36" name="矩形 135">
              <a:extLst>
                <a:ext uri="{FF2B5EF4-FFF2-40B4-BE49-F238E27FC236}">
                  <a16:creationId xmlns:a16="http://schemas.microsoft.com/office/drawing/2014/main" id="{3479D915-BBA3-3C03-E052-06126DA5F47F}"/>
                </a:ext>
              </a:extLst>
            </p:cNvPr>
            <p:cNvSpPr/>
            <p:nvPr/>
          </p:nvSpPr>
          <p:spPr>
            <a:xfrm>
              <a:off x="2212557" y="2150220"/>
              <a:ext cx="932841" cy="29297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F</a:t>
              </a:r>
              <a:r>
                <a:rPr lang="en-US" altLang="zh-CN" sz="1400" dirty="0">
                  <a:solidFill>
                    <a:schemeClr val="tx1"/>
                  </a:solidFill>
                  <a:latin typeface="Times New Roman" panose="02020603050405020304" pitchFamily="18" charset="0"/>
                  <a:ea typeface="微软雅黑"/>
                  <a:cs typeface="Times New Roman" panose="02020603050405020304" pitchFamily="18" charset="0"/>
                </a:rPr>
                <a:t>1-Score</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7" name="矩形 136">
              <a:extLst>
                <a:ext uri="{FF2B5EF4-FFF2-40B4-BE49-F238E27FC236}">
                  <a16:creationId xmlns:a16="http://schemas.microsoft.com/office/drawing/2014/main" id="{98A69A7C-ACFD-3663-46CA-F2F213191A98}"/>
                </a:ext>
              </a:extLst>
            </p:cNvPr>
            <p:cNvSpPr/>
            <p:nvPr/>
          </p:nvSpPr>
          <p:spPr>
            <a:xfrm>
              <a:off x="3364776" y="2150182"/>
              <a:ext cx="755587" cy="29304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Times New Roman" panose="02020603050405020304" pitchFamily="18" charset="0"/>
                  <a:ea typeface="微软雅黑"/>
                  <a:cs typeface="Times New Roman" panose="02020603050405020304" pitchFamily="18" charset="0"/>
                </a:rPr>
                <a:t>Recall</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8" name="矩形 137">
              <a:extLst>
                <a:ext uri="{FF2B5EF4-FFF2-40B4-BE49-F238E27FC236}">
                  <a16:creationId xmlns:a16="http://schemas.microsoft.com/office/drawing/2014/main" id="{64A22427-9CFE-9D12-F0ED-73492C308AD3}"/>
                </a:ext>
              </a:extLst>
            </p:cNvPr>
            <p:cNvSpPr/>
            <p:nvPr/>
          </p:nvSpPr>
          <p:spPr>
            <a:xfrm>
              <a:off x="6503436" y="2154322"/>
              <a:ext cx="927226" cy="295050"/>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Perplexity</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sp>
          <p:nvSpPr>
            <p:cNvPr id="139" name="矩形 138">
              <a:extLst>
                <a:ext uri="{FF2B5EF4-FFF2-40B4-BE49-F238E27FC236}">
                  <a16:creationId xmlns:a16="http://schemas.microsoft.com/office/drawing/2014/main" id="{0934905F-29DC-9A17-AA8A-5108ED0F5C98}"/>
                </a:ext>
              </a:extLst>
            </p:cNvPr>
            <p:cNvSpPr/>
            <p:nvPr/>
          </p:nvSpPr>
          <p:spPr>
            <a:xfrm>
              <a:off x="127998" y="1999393"/>
              <a:ext cx="836960"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评价</a:t>
              </a:r>
              <a:endParaRPr lang="en-US" altLang="zh-CN" sz="1600"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指标</a:t>
              </a:r>
            </a:p>
          </p:txBody>
        </p:sp>
        <p:sp>
          <p:nvSpPr>
            <p:cNvPr id="155" name="矩形 154">
              <a:extLst>
                <a:ext uri="{FF2B5EF4-FFF2-40B4-BE49-F238E27FC236}">
                  <a16:creationId xmlns:a16="http://schemas.microsoft.com/office/drawing/2014/main" id="{F3F14851-DEF6-932C-2F06-1AF8FF64BC42}"/>
                </a:ext>
              </a:extLst>
            </p:cNvPr>
            <p:cNvSpPr/>
            <p:nvPr/>
          </p:nvSpPr>
          <p:spPr>
            <a:xfrm>
              <a:off x="5336901" y="2150182"/>
              <a:ext cx="932841" cy="29304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Times New Roman" panose="02020603050405020304" pitchFamily="18" charset="0"/>
                  <a:ea typeface="微软雅黑"/>
                  <a:cs typeface="Times New Roman" panose="02020603050405020304" pitchFamily="18" charset="0"/>
                </a:rPr>
                <a:t>BLEU</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grpSp>
          <p:nvGrpSpPr>
            <p:cNvPr id="57" name="组合 56">
              <a:extLst>
                <a:ext uri="{FF2B5EF4-FFF2-40B4-BE49-F238E27FC236}">
                  <a16:creationId xmlns:a16="http://schemas.microsoft.com/office/drawing/2014/main" id="{ECA9EECF-30BD-EFF0-FC37-39CA6766958E}"/>
                </a:ext>
              </a:extLst>
            </p:cNvPr>
            <p:cNvGrpSpPr/>
            <p:nvPr/>
          </p:nvGrpSpPr>
          <p:grpSpPr>
            <a:xfrm>
              <a:off x="144854" y="6162319"/>
              <a:ext cx="7549704" cy="580222"/>
              <a:chOff x="144854" y="6042249"/>
              <a:chExt cx="7549704" cy="580222"/>
            </a:xfrm>
          </p:grpSpPr>
          <p:sp>
            <p:nvSpPr>
              <p:cNvPr id="3" name="矩形 2">
                <a:extLst>
                  <a:ext uri="{FF2B5EF4-FFF2-40B4-BE49-F238E27FC236}">
                    <a16:creationId xmlns:a16="http://schemas.microsoft.com/office/drawing/2014/main" id="{3A1955BC-AC0F-579C-52BA-7BC25D69366B}"/>
                  </a:ext>
                </a:extLst>
              </p:cNvPr>
              <p:cNvSpPr/>
              <p:nvPr/>
            </p:nvSpPr>
            <p:spPr>
              <a:xfrm>
                <a:off x="1219200" y="6096001"/>
                <a:ext cx="690282" cy="29533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客服</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5" name="矩形: 圆角 14">
                <a:extLst>
                  <a:ext uri="{FF2B5EF4-FFF2-40B4-BE49-F238E27FC236}">
                    <a16:creationId xmlns:a16="http://schemas.microsoft.com/office/drawing/2014/main" id="{1593BF3D-58C1-E178-2041-1790B118228B}"/>
                  </a:ext>
                </a:extLst>
              </p:cNvPr>
              <p:cNvSpPr/>
              <p:nvPr/>
            </p:nvSpPr>
            <p:spPr>
              <a:xfrm>
                <a:off x="165912" y="6042249"/>
                <a:ext cx="7528646" cy="580222"/>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B616D0FB-0DF4-FBA0-65D8-00527688BC0E}"/>
                  </a:ext>
                </a:extLst>
              </p:cNvPr>
              <p:cNvSpPr/>
              <p:nvPr/>
            </p:nvSpPr>
            <p:spPr>
              <a:xfrm>
                <a:off x="144854" y="6042249"/>
                <a:ext cx="837302"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业务</a:t>
                </a:r>
                <a:endParaRPr lang="en-US" altLang="zh-CN" sz="1600"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场景</a:t>
                </a:r>
              </a:p>
            </p:txBody>
          </p:sp>
          <p:sp>
            <p:nvSpPr>
              <p:cNvPr id="4" name="矩形 3">
                <a:extLst>
                  <a:ext uri="{FF2B5EF4-FFF2-40B4-BE49-F238E27FC236}">
                    <a16:creationId xmlns:a16="http://schemas.microsoft.com/office/drawing/2014/main" id="{39E8E092-8DD9-6CAD-3DB9-2C9C48CEC55A}"/>
                  </a:ext>
                </a:extLst>
              </p:cNvPr>
              <p:cNvSpPr/>
              <p:nvPr/>
            </p:nvSpPr>
            <p:spPr>
              <a:xfrm>
                <a:off x="3019635" y="6101019"/>
                <a:ext cx="690282" cy="29533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Arial"/>
                    <a:ea typeface="微软雅黑"/>
                    <a:cs typeface="+mn-cs"/>
                  </a:rPr>
                  <a:t>综调</a:t>
                </a:r>
              </a:p>
            </p:txBody>
          </p:sp>
          <p:sp>
            <p:nvSpPr>
              <p:cNvPr id="5" name="矩形 4">
                <a:extLst>
                  <a:ext uri="{FF2B5EF4-FFF2-40B4-BE49-F238E27FC236}">
                    <a16:creationId xmlns:a16="http://schemas.microsoft.com/office/drawing/2014/main" id="{D0FE07FE-831C-D2A1-088B-6092B338409E}"/>
                  </a:ext>
                </a:extLst>
              </p:cNvPr>
              <p:cNvSpPr/>
              <p:nvPr/>
            </p:nvSpPr>
            <p:spPr>
              <a:xfrm>
                <a:off x="4807254" y="6104026"/>
                <a:ext cx="690282" cy="29533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采控</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7" name="矩形 6">
                <a:extLst>
                  <a:ext uri="{FF2B5EF4-FFF2-40B4-BE49-F238E27FC236}">
                    <a16:creationId xmlns:a16="http://schemas.microsoft.com/office/drawing/2014/main" id="{74612819-3556-C0A1-2E86-4CDF36217AAF}"/>
                  </a:ext>
                </a:extLst>
              </p:cNvPr>
              <p:cNvSpPr/>
              <p:nvPr/>
            </p:nvSpPr>
            <p:spPr>
              <a:xfrm>
                <a:off x="6628639" y="6109486"/>
                <a:ext cx="690282" cy="29533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Arial"/>
                    <a:ea typeface="微软雅黑"/>
                    <a:cs typeface="+mn-cs"/>
                  </a:rPr>
                  <a:t>其他</a:t>
                </a:r>
              </a:p>
            </p:txBody>
          </p:sp>
        </p:grpSp>
        <p:grpSp>
          <p:nvGrpSpPr>
            <p:cNvPr id="65" name="组合 64">
              <a:extLst>
                <a:ext uri="{FF2B5EF4-FFF2-40B4-BE49-F238E27FC236}">
                  <a16:creationId xmlns:a16="http://schemas.microsoft.com/office/drawing/2014/main" id="{AFB3AF95-2AC2-52F5-B514-108923265161}"/>
                </a:ext>
              </a:extLst>
            </p:cNvPr>
            <p:cNvGrpSpPr/>
            <p:nvPr/>
          </p:nvGrpSpPr>
          <p:grpSpPr>
            <a:xfrm>
              <a:off x="141682" y="5152540"/>
              <a:ext cx="7547881" cy="578758"/>
              <a:chOff x="175550" y="5069414"/>
              <a:chExt cx="7547881" cy="578758"/>
            </a:xfrm>
          </p:grpSpPr>
          <p:sp>
            <p:nvSpPr>
              <p:cNvPr id="42" name="矩形: 圆角 41">
                <a:extLst>
                  <a:ext uri="{FF2B5EF4-FFF2-40B4-BE49-F238E27FC236}">
                    <a16:creationId xmlns:a16="http://schemas.microsoft.com/office/drawing/2014/main" id="{2C114B52-4DEA-3626-2985-9D50EB050982}"/>
                  </a:ext>
                </a:extLst>
              </p:cNvPr>
              <p:cNvSpPr/>
              <p:nvPr/>
            </p:nvSpPr>
            <p:spPr>
              <a:xfrm>
                <a:off x="203040" y="5113867"/>
                <a:ext cx="7520391" cy="499509"/>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82" name="矩形 81">
                <a:extLst>
                  <a:ext uri="{FF2B5EF4-FFF2-40B4-BE49-F238E27FC236}">
                    <a16:creationId xmlns:a16="http://schemas.microsoft.com/office/drawing/2014/main" id="{E6207322-82EE-1720-D2CF-DED3AA141FCC}"/>
                  </a:ext>
                </a:extLst>
              </p:cNvPr>
              <p:cNvSpPr/>
              <p:nvPr/>
            </p:nvSpPr>
            <p:spPr>
              <a:xfrm>
                <a:off x="175550" y="5069414"/>
                <a:ext cx="836960"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Arial"/>
                    <a:ea typeface="微软雅黑"/>
                  </a:rPr>
                  <a:t>NLP</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任务</a:t>
                </a:r>
              </a:p>
            </p:txBody>
          </p:sp>
          <p:sp>
            <p:nvSpPr>
              <p:cNvPr id="9" name="矩形 8">
                <a:extLst>
                  <a:ext uri="{FF2B5EF4-FFF2-40B4-BE49-F238E27FC236}">
                    <a16:creationId xmlns:a16="http://schemas.microsoft.com/office/drawing/2014/main" id="{68FF3245-7BED-87F6-DF09-50900DCA39A0}"/>
                  </a:ext>
                </a:extLst>
              </p:cNvPr>
              <p:cNvSpPr/>
              <p:nvPr/>
            </p:nvSpPr>
            <p:spPr>
              <a:xfrm>
                <a:off x="1215203" y="5198969"/>
                <a:ext cx="1038356"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Arial"/>
                    <a:ea typeface="微软雅黑"/>
                    <a:cs typeface="+mn-cs"/>
                  </a:rPr>
                  <a:t>文本分类</a:t>
                </a:r>
              </a:p>
            </p:txBody>
          </p:sp>
          <p:sp>
            <p:nvSpPr>
              <p:cNvPr id="10" name="矩形 9">
                <a:extLst>
                  <a:ext uri="{FF2B5EF4-FFF2-40B4-BE49-F238E27FC236}">
                    <a16:creationId xmlns:a16="http://schemas.microsoft.com/office/drawing/2014/main" id="{4965D57C-C6C7-5990-1E2A-D3A2175C3C64}"/>
                  </a:ext>
                </a:extLst>
              </p:cNvPr>
              <p:cNvSpPr/>
              <p:nvPr/>
            </p:nvSpPr>
            <p:spPr>
              <a:xfrm>
                <a:off x="2905807" y="5198969"/>
                <a:ext cx="1038356"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信息抽取</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B7C01223-D9E1-E74A-64D7-A3501FCAA25E}"/>
                  </a:ext>
                </a:extLst>
              </p:cNvPr>
              <p:cNvSpPr/>
              <p:nvPr/>
            </p:nvSpPr>
            <p:spPr>
              <a:xfrm>
                <a:off x="4603472" y="5195824"/>
                <a:ext cx="1038356"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阅读理解</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425AFC83-93AD-5C36-2730-52457F77D1C8}"/>
                  </a:ext>
                </a:extLst>
              </p:cNvPr>
              <p:cNvSpPr/>
              <p:nvPr/>
            </p:nvSpPr>
            <p:spPr>
              <a:xfrm>
                <a:off x="6295238" y="5203622"/>
                <a:ext cx="1038356"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Arial"/>
                    <a:ea typeface="微软雅黑"/>
                    <a:cs typeface="+mn-cs"/>
                  </a:rPr>
                  <a:t>知识问答</a:t>
                </a:r>
              </a:p>
            </p:txBody>
          </p:sp>
        </p:grpSp>
        <p:grpSp>
          <p:nvGrpSpPr>
            <p:cNvPr id="78" name="组合 77">
              <a:extLst>
                <a:ext uri="{FF2B5EF4-FFF2-40B4-BE49-F238E27FC236}">
                  <a16:creationId xmlns:a16="http://schemas.microsoft.com/office/drawing/2014/main" id="{841D967A-27EC-6E2D-D04E-E7B3BEFA2D22}"/>
                </a:ext>
              </a:extLst>
            </p:cNvPr>
            <p:cNvGrpSpPr/>
            <p:nvPr/>
          </p:nvGrpSpPr>
          <p:grpSpPr>
            <a:xfrm>
              <a:off x="169114" y="4148217"/>
              <a:ext cx="7520391" cy="616348"/>
              <a:chOff x="177581" y="4032772"/>
              <a:chExt cx="7520391" cy="616348"/>
            </a:xfrm>
          </p:grpSpPr>
          <p:sp>
            <p:nvSpPr>
              <p:cNvPr id="90" name="矩形 89">
                <a:extLst>
                  <a:ext uri="{FF2B5EF4-FFF2-40B4-BE49-F238E27FC236}">
                    <a16:creationId xmlns:a16="http://schemas.microsoft.com/office/drawing/2014/main" id="{6214812E-56B8-6596-E4B9-1DE59AC24BEB}"/>
                  </a:ext>
                </a:extLst>
              </p:cNvPr>
              <p:cNvSpPr/>
              <p:nvPr/>
            </p:nvSpPr>
            <p:spPr>
              <a:xfrm>
                <a:off x="177581" y="4032772"/>
                <a:ext cx="917041" cy="6163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评测</a:t>
                </a:r>
                <a:endParaRPr lang="en-US" altLang="zh-CN" sz="1600"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数据集</a:t>
                </a:r>
              </a:p>
            </p:txBody>
          </p:sp>
          <p:grpSp>
            <p:nvGrpSpPr>
              <p:cNvPr id="77" name="组合 76">
                <a:extLst>
                  <a:ext uri="{FF2B5EF4-FFF2-40B4-BE49-F238E27FC236}">
                    <a16:creationId xmlns:a16="http://schemas.microsoft.com/office/drawing/2014/main" id="{3369D224-AD12-69AE-4A3C-208FC9F80955}"/>
                  </a:ext>
                </a:extLst>
              </p:cNvPr>
              <p:cNvGrpSpPr/>
              <p:nvPr/>
            </p:nvGrpSpPr>
            <p:grpSpPr>
              <a:xfrm>
                <a:off x="177581" y="4072466"/>
                <a:ext cx="7520391" cy="548907"/>
                <a:chOff x="177581" y="4072466"/>
                <a:chExt cx="7520391" cy="548907"/>
              </a:xfrm>
            </p:grpSpPr>
            <p:sp>
              <p:nvSpPr>
                <p:cNvPr id="13" name="矩形 12">
                  <a:extLst>
                    <a:ext uri="{FF2B5EF4-FFF2-40B4-BE49-F238E27FC236}">
                      <a16:creationId xmlns:a16="http://schemas.microsoft.com/office/drawing/2014/main" id="{BEC49F5F-A885-B9E4-BA31-0FCBA842D43E}"/>
                    </a:ext>
                  </a:extLst>
                </p:cNvPr>
                <p:cNvSpPr/>
                <p:nvPr/>
              </p:nvSpPr>
              <p:spPr>
                <a:xfrm>
                  <a:off x="1206447" y="4179837"/>
                  <a:ext cx="973925"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意图识别</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FAA242B3-6861-4659-DD59-EC97C6A9CDA4}"/>
                    </a:ext>
                  </a:extLst>
                </p:cNvPr>
                <p:cNvSpPr/>
                <p:nvPr/>
              </p:nvSpPr>
              <p:spPr>
                <a:xfrm>
                  <a:off x="2406596" y="4187227"/>
                  <a:ext cx="973925"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solidFill>
                      <a:effectLst/>
                      <a:uLnTx/>
                      <a:uFillTx/>
                      <a:latin typeface="Arial"/>
                      <a:ea typeface="微软雅黑"/>
                      <a:cs typeface="+mn-cs"/>
                    </a:rPr>
                    <a:t>工单分类</a:t>
                  </a:r>
                </a:p>
              </p:txBody>
            </p:sp>
            <p:sp>
              <p:nvSpPr>
                <p:cNvPr id="17" name="矩形 16">
                  <a:extLst>
                    <a:ext uri="{FF2B5EF4-FFF2-40B4-BE49-F238E27FC236}">
                      <a16:creationId xmlns:a16="http://schemas.microsoft.com/office/drawing/2014/main" id="{EC995CD0-F97F-7145-B463-AC6101CD08B4}"/>
                    </a:ext>
                  </a:extLst>
                </p:cNvPr>
                <p:cNvSpPr/>
                <p:nvPr/>
              </p:nvSpPr>
              <p:spPr>
                <a:xfrm>
                  <a:off x="3606745" y="4187227"/>
                  <a:ext cx="1279601"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套餐实体识别</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43EFBD66-8E6A-6B56-670D-D3E8A0F4D38F}"/>
                    </a:ext>
                  </a:extLst>
                </p:cNvPr>
                <p:cNvSpPr/>
                <p:nvPr/>
              </p:nvSpPr>
              <p:spPr>
                <a:xfrm>
                  <a:off x="5111155" y="4185552"/>
                  <a:ext cx="973925"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文档检索</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19" name="矩形 18">
                  <a:extLst>
                    <a:ext uri="{FF2B5EF4-FFF2-40B4-BE49-F238E27FC236}">
                      <a16:creationId xmlns:a16="http://schemas.microsoft.com/office/drawing/2014/main" id="{F3EFDBBD-6BD0-717C-2A56-D1AA7588507E}"/>
                    </a:ext>
                  </a:extLst>
                </p:cNvPr>
                <p:cNvSpPr/>
                <p:nvPr/>
              </p:nvSpPr>
              <p:spPr>
                <a:xfrm>
                  <a:off x="6311304" y="4185552"/>
                  <a:ext cx="1108062" cy="328992"/>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知识库问答</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20" name="矩形: 圆角 19">
                  <a:extLst>
                    <a:ext uri="{FF2B5EF4-FFF2-40B4-BE49-F238E27FC236}">
                      <a16:creationId xmlns:a16="http://schemas.microsoft.com/office/drawing/2014/main" id="{4304C839-D891-C688-C044-ADD68FE30709}"/>
                    </a:ext>
                  </a:extLst>
                </p:cNvPr>
                <p:cNvSpPr/>
                <p:nvPr/>
              </p:nvSpPr>
              <p:spPr>
                <a:xfrm>
                  <a:off x="177581" y="4072466"/>
                  <a:ext cx="7520391" cy="548907"/>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grpSp>
        </p:grpSp>
        <p:sp>
          <p:nvSpPr>
            <p:cNvPr id="95" name="矩形: 圆角 94">
              <a:extLst>
                <a:ext uri="{FF2B5EF4-FFF2-40B4-BE49-F238E27FC236}">
                  <a16:creationId xmlns:a16="http://schemas.microsoft.com/office/drawing/2014/main" id="{C3BB10F5-DCF7-1D6A-DAC7-9AA5E2E3CC54}"/>
                </a:ext>
              </a:extLst>
            </p:cNvPr>
            <p:cNvSpPr/>
            <p:nvPr/>
          </p:nvSpPr>
          <p:spPr>
            <a:xfrm>
              <a:off x="167084" y="3024905"/>
              <a:ext cx="7519008" cy="699639"/>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99" name="矩形 98">
              <a:extLst>
                <a:ext uri="{FF2B5EF4-FFF2-40B4-BE49-F238E27FC236}">
                  <a16:creationId xmlns:a16="http://schemas.microsoft.com/office/drawing/2014/main" id="{55DEA9D9-79A2-593B-92B8-4CAE6295C521}"/>
                </a:ext>
              </a:extLst>
            </p:cNvPr>
            <p:cNvSpPr/>
            <p:nvPr/>
          </p:nvSpPr>
          <p:spPr>
            <a:xfrm>
              <a:off x="162083" y="3069801"/>
              <a:ext cx="794692" cy="6163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评测</a:t>
              </a:r>
              <a:endParaRPr lang="en-US" altLang="zh-CN" sz="1600"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方法</a:t>
              </a:r>
            </a:p>
          </p:txBody>
        </p:sp>
        <p:grpSp>
          <p:nvGrpSpPr>
            <p:cNvPr id="79" name="组合 78">
              <a:extLst>
                <a:ext uri="{FF2B5EF4-FFF2-40B4-BE49-F238E27FC236}">
                  <a16:creationId xmlns:a16="http://schemas.microsoft.com/office/drawing/2014/main" id="{2E2C57C3-9DA5-D88A-F580-117CC0BD4C9C}"/>
                </a:ext>
              </a:extLst>
            </p:cNvPr>
            <p:cNvGrpSpPr/>
            <p:nvPr/>
          </p:nvGrpSpPr>
          <p:grpSpPr>
            <a:xfrm>
              <a:off x="1021433" y="3074004"/>
              <a:ext cx="2755039" cy="594773"/>
              <a:chOff x="1029900" y="2936231"/>
              <a:chExt cx="2755039" cy="594773"/>
            </a:xfrm>
          </p:grpSpPr>
          <p:sp>
            <p:nvSpPr>
              <p:cNvPr id="114" name="矩形: 圆角 113">
                <a:extLst>
                  <a:ext uri="{FF2B5EF4-FFF2-40B4-BE49-F238E27FC236}">
                    <a16:creationId xmlns:a16="http://schemas.microsoft.com/office/drawing/2014/main" id="{031C6ACA-D747-0494-1C20-2928E4A6C35C}"/>
                  </a:ext>
                </a:extLst>
              </p:cNvPr>
              <p:cNvSpPr/>
              <p:nvPr/>
            </p:nvSpPr>
            <p:spPr>
              <a:xfrm>
                <a:off x="1029900" y="2946400"/>
                <a:ext cx="2755039" cy="584604"/>
              </a:xfrm>
              <a:prstGeom prst="roundRect">
                <a:avLst>
                  <a:gd name="adj" fmla="val 3697"/>
                </a:avLst>
              </a:prstGeom>
              <a:solidFill>
                <a:srgbClr val="CBE3F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05" name="文本框 104">
                <a:extLst>
                  <a:ext uri="{FF2B5EF4-FFF2-40B4-BE49-F238E27FC236}">
                    <a16:creationId xmlns:a16="http://schemas.microsoft.com/office/drawing/2014/main" id="{7BA26217-8D09-CED5-0170-164B021336FF}"/>
                  </a:ext>
                </a:extLst>
              </p:cNvPr>
              <p:cNvSpPr txBox="1"/>
              <p:nvPr/>
            </p:nvSpPr>
            <p:spPr>
              <a:xfrm>
                <a:off x="1870677" y="2936231"/>
                <a:ext cx="106413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Arial"/>
                    <a:ea typeface="微软雅黑"/>
                  </a:rPr>
                  <a:t>传统方法</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21" name="矩形 20">
                <a:extLst>
                  <a:ext uri="{FF2B5EF4-FFF2-40B4-BE49-F238E27FC236}">
                    <a16:creationId xmlns:a16="http://schemas.microsoft.com/office/drawing/2014/main" id="{C0880DCA-40B8-3CDD-1E65-D37DAF26D72E}"/>
                  </a:ext>
                </a:extLst>
              </p:cNvPr>
              <p:cNvSpPr/>
              <p:nvPr/>
            </p:nvSpPr>
            <p:spPr>
              <a:xfrm>
                <a:off x="1931343" y="3234268"/>
                <a:ext cx="799537" cy="239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神经网络</a:t>
                </a:r>
              </a:p>
            </p:txBody>
          </p:sp>
          <p:sp>
            <p:nvSpPr>
              <p:cNvPr id="22" name="矩形 21">
                <a:extLst>
                  <a:ext uri="{FF2B5EF4-FFF2-40B4-BE49-F238E27FC236}">
                    <a16:creationId xmlns:a16="http://schemas.microsoft.com/office/drawing/2014/main" id="{A18CD286-9F01-4924-C5D5-37F9F07E9D73}"/>
                  </a:ext>
                </a:extLst>
              </p:cNvPr>
              <p:cNvSpPr/>
              <p:nvPr/>
            </p:nvSpPr>
            <p:spPr>
              <a:xfrm>
                <a:off x="2788264" y="3234267"/>
                <a:ext cx="964776" cy="239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kern="0" dirty="0">
                    <a:solidFill>
                      <a:srgbClr val="000000"/>
                    </a:solidFill>
                    <a:latin typeface="Times New Roman" panose="02020603050405020304" pitchFamily="18" charset="0"/>
                    <a:ea typeface="微软雅黑"/>
                  </a:rPr>
                  <a:t>Fine-tuning</a:t>
                </a:r>
                <a:endParaRPr kumimoji="1" lang="zh-CN" altLang="en-US" sz="1300" kern="0" dirty="0">
                  <a:solidFill>
                    <a:srgbClr val="000000"/>
                  </a:solidFill>
                  <a:latin typeface="Times New Roman" panose="02020603050405020304" pitchFamily="18" charset="0"/>
                  <a:ea typeface="微软雅黑"/>
                </a:endParaRPr>
              </a:p>
            </p:txBody>
          </p:sp>
          <p:sp>
            <p:nvSpPr>
              <p:cNvPr id="23" name="矩形 22">
                <a:extLst>
                  <a:ext uri="{FF2B5EF4-FFF2-40B4-BE49-F238E27FC236}">
                    <a16:creationId xmlns:a16="http://schemas.microsoft.com/office/drawing/2014/main" id="{3C5844B1-9780-734E-C55F-7BE22F73CAF5}"/>
                  </a:ext>
                </a:extLst>
              </p:cNvPr>
              <p:cNvSpPr/>
              <p:nvPr/>
            </p:nvSpPr>
            <p:spPr>
              <a:xfrm>
                <a:off x="1060743" y="3234267"/>
                <a:ext cx="799537" cy="239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机器学习</a:t>
                </a:r>
              </a:p>
            </p:txBody>
          </p:sp>
        </p:grpSp>
        <p:grpSp>
          <p:nvGrpSpPr>
            <p:cNvPr id="28" name="组合 27">
              <a:extLst>
                <a:ext uri="{FF2B5EF4-FFF2-40B4-BE49-F238E27FC236}">
                  <a16:creationId xmlns:a16="http://schemas.microsoft.com/office/drawing/2014/main" id="{6F09C472-7D22-BD90-D403-4D8A602C5623}"/>
                </a:ext>
              </a:extLst>
            </p:cNvPr>
            <p:cNvGrpSpPr/>
            <p:nvPr/>
          </p:nvGrpSpPr>
          <p:grpSpPr>
            <a:xfrm>
              <a:off x="3886929" y="3076393"/>
              <a:ext cx="3602416" cy="591979"/>
              <a:chOff x="3882905" y="2437806"/>
              <a:chExt cx="3602416" cy="591979"/>
            </a:xfrm>
          </p:grpSpPr>
          <p:sp>
            <p:nvSpPr>
              <p:cNvPr id="24" name="矩形: 圆角 23">
                <a:extLst>
                  <a:ext uri="{FF2B5EF4-FFF2-40B4-BE49-F238E27FC236}">
                    <a16:creationId xmlns:a16="http://schemas.microsoft.com/office/drawing/2014/main" id="{D08C8E27-3818-4FEC-4BBD-0588BE11E282}"/>
                  </a:ext>
                </a:extLst>
              </p:cNvPr>
              <p:cNvSpPr/>
              <p:nvPr/>
            </p:nvSpPr>
            <p:spPr>
              <a:xfrm>
                <a:off x="3882905" y="2445586"/>
                <a:ext cx="3602416" cy="584199"/>
              </a:xfrm>
              <a:prstGeom prst="roundRect">
                <a:avLst>
                  <a:gd name="adj" fmla="val 3697"/>
                </a:avLst>
              </a:prstGeom>
              <a:solidFill>
                <a:srgbClr val="CBE3F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5" name="文本框 24">
                <a:extLst>
                  <a:ext uri="{FF2B5EF4-FFF2-40B4-BE49-F238E27FC236}">
                    <a16:creationId xmlns:a16="http://schemas.microsoft.com/office/drawing/2014/main" id="{F4A6E94B-F177-E98B-0040-3C4721ED11B9}"/>
                  </a:ext>
                </a:extLst>
              </p:cNvPr>
              <p:cNvSpPr txBox="1"/>
              <p:nvPr/>
            </p:nvSpPr>
            <p:spPr>
              <a:xfrm>
                <a:off x="5014220" y="2437806"/>
                <a:ext cx="1339786" cy="2688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Arial"/>
                    <a:ea typeface="微软雅黑"/>
                  </a:rPr>
                  <a:t>大模型</a:t>
                </a:r>
                <a:r>
                  <a:rPr lang="zh-CN" altLang="en-US" sz="1400" dirty="0">
                    <a:solidFill>
                      <a:schemeClr val="tx1"/>
                    </a:solidFill>
                    <a:latin typeface="Arial"/>
                    <a:ea typeface="微软雅黑"/>
                  </a:rPr>
                  <a:t>方法</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26" name="矩形 25">
                <a:extLst>
                  <a:ext uri="{FF2B5EF4-FFF2-40B4-BE49-F238E27FC236}">
                    <a16:creationId xmlns:a16="http://schemas.microsoft.com/office/drawing/2014/main" id="{E166C650-4A8E-6BB6-9FD4-AE0F8A6CF0CE}"/>
                  </a:ext>
                </a:extLst>
              </p:cNvPr>
              <p:cNvSpPr/>
              <p:nvPr/>
            </p:nvSpPr>
            <p:spPr>
              <a:xfrm>
                <a:off x="3937777" y="2736872"/>
                <a:ext cx="1793168" cy="236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kern="0" dirty="0">
                    <a:solidFill>
                      <a:srgbClr val="000000"/>
                    </a:solidFill>
                    <a:latin typeface="Times New Roman" panose="02020603050405020304" pitchFamily="18" charset="0"/>
                    <a:ea typeface="微软雅黑"/>
                  </a:rPr>
                  <a:t>Prompt</a:t>
                </a:r>
                <a:r>
                  <a:rPr kumimoji="1" lang="zh-CN" altLang="en-US" sz="1200" kern="0" dirty="0">
                    <a:solidFill>
                      <a:srgbClr val="000000"/>
                    </a:solidFill>
                    <a:latin typeface="Times New Roman" panose="02020603050405020304" pitchFamily="18" charset="0"/>
                    <a:ea typeface="微软雅黑"/>
                  </a:rPr>
                  <a:t>（零样本</a:t>
                </a:r>
                <a:r>
                  <a:rPr kumimoji="1" lang="en-US" altLang="zh-CN" sz="1200" kern="0" dirty="0">
                    <a:solidFill>
                      <a:srgbClr val="000000"/>
                    </a:solidFill>
                    <a:latin typeface="Times New Roman" panose="02020603050405020304" pitchFamily="18" charset="0"/>
                    <a:ea typeface="微软雅黑"/>
                  </a:rPr>
                  <a:t>/</a:t>
                </a:r>
                <a:r>
                  <a:rPr kumimoji="1" lang="zh-CN" altLang="en-US" sz="1200" kern="0" dirty="0">
                    <a:solidFill>
                      <a:srgbClr val="000000"/>
                    </a:solidFill>
                    <a:latin typeface="Times New Roman" panose="02020603050405020304" pitchFamily="18" charset="0"/>
                    <a:ea typeface="微软雅黑"/>
                  </a:rPr>
                  <a:t>小样本</a:t>
                </a:r>
                <a:r>
                  <a:rPr kumimoji="1" lang="zh-CN" altLang="en-US" sz="1300" kern="0" dirty="0">
                    <a:solidFill>
                      <a:srgbClr val="000000"/>
                    </a:solidFill>
                    <a:latin typeface="Times New Roman" panose="02020603050405020304" pitchFamily="18" charset="0"/>
                    <a:ea typeface="微软雅黑"/>
                  </a:rPr>
                  <a:t>）</a:t>
                </a:r>
              </a:p>
            </p:txBody>
          </p:sp>
          <p:sp>
            <p:nvSpPr>
              <p:cNvPr id="27" name="矩形 26">
                <a:extLst>
                  <a:ext uri="{FF2B5EF4-FFF2-40B4-BE49-F238E27FC236}">
                    <a16:creationId xmlns:a16="http://schemas.microsoft.com/office/drawing/2014/main" id="{D99A1FED-D103-DF0B-7763-D98AFD919D51}"/>
                  </a:ext>
                </a:extLst>
              </p:cNvPr>
              <p:cNvSpPr/>
              <p:nvPr/>
            </p:nvSpPr>
            <p:spPr>
              <a:xfrm>
                <a:off x="5794490" y="2733035"/>
                <a:ext cx="1648299" cy="236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kern="0" dirty="0">
                    <a:solidFill>
                      <a:srgbClr val="000000"/>
                    </a:solidFill>
                    <a:latin typeface="Times New Roman" panose="02020603050405020304" pitchFamily="18" charset="0"/>
                    <a:ea typeface="微软雅黑"/>
                  </a:rPr>
                  <a:t>PEFT</a:t>
                </a:r>
                <a:r>
                  <a:rPr kumimoji="1" lang="zh-CN" altLang="en-US" sz="1200" kern="0" dirty="0">
                    <a:solidFill>
                      <a:srgbClr val="000000"/>
                    </a:solidFill>
                    <a:latin typeface="Times New Roman" panose="02020603050405020304" pitchFamily="18" charset="0"/>
                    <a:ea typeface="微软雅黑"/>
                  </a:rPr>
                  <a:t>（参数高效微调</a:t>
                </a:r>
                <a:r>
                  <a:rPr kumimoji="1" lang="zh-CN" altLang="en-US" sz="1300" kern="0" dirty="0">
                    <a:solidFill>
                      <a:srgbClr val="000000"/>
                    </a:solidFill>
                    <a:latin typeface="Times New Roman" panose="02020603050405020304" pitchFamily="18" charset="0"/>
                    <a:ea typeface="微软雅黑"/>
                  </a:rPr>
                  <a:t>）</a:t>
                </a:r>
              </a:p>
            </p:txBody>
          </p:sp>
        </p:grpSp>
        <p:sp>
          <p:nvSpPr>
            <p:cNvPr id="30" name="矩形: 圆角 29">
              <a:extLst>
                <a:ext uri="{FF2B5EF4-FFF2-40B4-BE49-F238E27FC236}">
                  <a16:creationId xmlns:a16="http://schemas.microsoft.com/office/drawing/2014/main" id="{C7D10AA0-7AF1-4749-63EF-605346D4D847}"/>
                </a:ext>
              </a:extLst>
            </p:cNvPr>
            <p:cNvSpPr/>
            <p:nvPr/>
          </p:nvSpPr>
          <p:spPr>
            <a:xfrm>
              <a:off x="160591" y="945521"/>
              <a:ext cx="7515863" cy="632428"/>
            </a:xfrm>
            <a:prstGeom prst="roundRect">
              <a:avLst>
                <a:gd name="adj" fmla="val 3697"/>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4" name="矩形 33">
              <a:extLst>
                <a:ext uri="{FF2B5EF4-FFF2-40B4-BE49-F238E27FC236}">
                  <a16:creationId xmlns:a16="http://schemas.microsoft.com/office/drawing/2014/main" id="{64418C08-6BCD-B88A-DF6B-54BC3BA77475}"/>
                </a:ext>
              </a:extLst>
            </p:cNvPr>
            <p:cNvSpPr/>
            <p:nvPr/>
          </p:nvSpPr>
          <p:spPr>
            <a:xfrm>
              <a:off x="114210" y="955422"/>
              <a:ext cx="836960" cy="5787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评估</a:t>
              </a:r>
              <a:endParaRPr lang="en-US" altLang="zh-CN" sz="1600" dirty="0">
                <a:solidFill>
                  <a:schemeClr val="tx1"/>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Arial"/>
                  <a:ea typeface="微软雅黑"/>
                </a:rPr>
                <a:t>分析</a:t>
              </a:r>
            </a:p>
          </p:txBody>
        </p:sp>
        <p:grpSp>
          <p:nvGrpSpPr>
            <p:cNvPr id="48" name="组合 47">
              <a:extLst>
                <a:ext uri="{FF2B5EF4-FFF2-40B4-BE49-F238E27FC236}">
                  <a16:creationId xmlns:a16="http://schemas.microsoft.com/office/drawing/2014/main" id="{C2FEFD38-7238-0AB7-64A3-50BCD6C82DAF}"/>
                </a:ext>
              </a:extLst>
            </p:cNvPr>
            <p:cNvGrpSpPr/>
            <p:nvPr/>
          </p:nvGrpSpPr>
          <p:grpSpPr>
            <a:xfrm>
              <a:off x="973971" y="974080"/>
              <a:ext cx="3011712" cy="561834"/>
              <a:chOff x="6711028" y="1554449"/>
              <a:chExt cx="3011712" cy="561834"/>
            </a:xfrm>
          </p:grpSpPr>
          <p:sp>
            <p:nvSpPr>
              <p:cNvPr id="37" name="矩形: 圆角 36">
                <a:extLst>
                  <a:ext uri="{FF2B5EF4-FFF2-40B4-BE49-F238E27FC236}">
                    <a16:creationId xmlns:a16="http://schemas.microsoft.com/office/drawing/2014/main" id="{DF9E336D-BB40-BF26-4D5B-6022FB7B9B4A}"/>
                  </a:ext>
                </a:extLst>
              </p:cNvPr>
              <p:cNvSpPr/>
              <p:nvPr/>
            </p:nvSpPr>
            <p:spPr>
              <a:xfrm>
                <a:off x="6711028" y="1578666"/>
                <a:ext cx="3011712" cy="537617"/>
              </a:xfrm>
              <a:prstGeom prst="roundRect">
                <a:avLst>
                  <a:gd name="adj" fmla="val 3697"/>
                </a:avLst>
              </a:prstGeom>
              <a:solidFill>
                <a:srgbClr val="CBE3F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8" name="文本框 37">
                <a:extLst>
                  <a:ext uri="{FF2B5EF4-FFF2-40B4-BE49-F238E27FC236}">
                    <a16:creationId xmlns:a16="http://schemas.microsoft.com/office/drawing/2014/main" id="{94D6EAC2-C5D1-E9DF-15AC-90B37705E24B}"/>
                  </a:ext>
                </a:extLst>
              </p:cNvPr>
              <p:cNvSpPr txBox="1"/>
              <p:nvPr/>
            </p:nvSpPr>
            <p:spPr>
              <a:xfrm>
                <a:off x="7365832" y="1554449"/>
                <a:ext cx="170836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latin typeface="Arial"/>
                    <a:ea typeface="微软雅黑"/>
                    <a:cs typeface="+mn-cs"/>
                  </a:rPr>
                  <a:t>大模型效果评估</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54348D2A-574B-D291-B785-281E2B9F97A1}"/>
                  </a:ext>
                </a:extLst>
              </p:cNvPr>
              <p:cNvSpPr/>
              <p:nvPr/>
            </p:nvSpPr>
            <p:spPr>
              <a:xfrm>
                <a:off x="6817096" y="1851176"/>
                <a:ext cx="799537" cy="23577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综合得分</a:t>
                </a:r>
              </a:p>
            </p:txBody>
          </p:sp>
          <p:sp>
            <p:nvSpPr>
              <p:cNvPr id="43" name="矩形 42">
                <a:extLst>
                  <a:ext uri="{FF2B5EF4-FFF2-40B4-BE49-F238E27FC236}">
                    <a16:creationId xmlns:a16="http://schemas.microsoft.com/office/drawing/2014/main" id="{297E339F-B3CE-D3AA-143F-586D302EC94D}"/>
                  </a:ext>
                </a:extLst>
              </p:cNvPr>
              <p:cNvSpPr/>
              <p:nvPr/>
            </p:nvSpPr>
            <p:spPr>
              <a:xfrm>
                <a:off x="7729286" y="1852627"/>
                <a:ext cx="799537" cy="230434"/>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资源开销</a:t>
                </a:r>
              </a:p>
            </p:txBody>
          </p:sp>
          <p:sp>
            <p:nvSpPr>
              <p:cNvPr id="44" name="矩形 43">
                <a:extLst>
                  <a:ext uri="{FF2B5EF4-FFF2-40B4-BE49-F238E27FC236}">
                    <a16:creationId xmlns:a16="http://schemas.microsoft.com/office/drawing/2014/main" id="{F054B081-6E8C-6191-03A4-D4C3C82C92FD}"/>
                  </a:ext>
                </a:extLst>
              </p:cNvPr>
              <p:cNvSpPr/>
              <p:nvPr/>
            </p:nvSpPr>
            <p:spPr>
              <a:xfrm>
                <a:off x="8665971" y="1851792"/>
                <a:ext cx="949857" cy="230431"/>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适用性分析</a:t>
                </a:r>
              </a:p>
            </p:txBody>
          </p:sp>
        </p:grpSp>
        <p:grpSp>
          <p:nvGrpSpPr>
            <p:cNvPr id="92" name="组合 91">
              <a:extLst>
                <a:ext uri="{FF2B5EF4-FFF2-40B4-BE49-F238E27FC236}">
                  <a16:creationId xmlns:a16="http://schemas.microsoft.com/office/drawing/2014/main" id="{7E2291AF-9329-C93D-E7A5-025B4D2DE0F7}"/>
                </a:ext>
              </a:extLst>
            </p:cNvPr>
            <p:cNvGrpSpPr/>
            <p:nvPr/>
          </p:nvGrpSpPr>
          <p:grpSpPr>
            <a:xfrm>
              <a:off x="4151406" y="980281"/>
              <a:ext cx="3373344" cy="551416"/>
              <a:chOff x="3955613" y="989517"/>
              <a:chExt cx="3373344" cy="551416"/>
            </a:xfrm>
          </p:grpSpPr>
          <p:sp>
            <p:nvSpPr>
              <p:cNvPr id="39" name="矩形: 圆角 38">
                <a:extLst>
                  <a:ext uri="{FF2B5EF4-FFF2-40B4-BE49-F238E27FC236}">
                    <a16:creationId xmlns:a16="http://schemas.microsoft.com/office/drawing/2014/main" id="{2A431233-BDF2-6EFB-0396-169C7832F20A}"/>
                  </a:ext>
                </a:extLst>
              </p:cNvPr>
              <p:cNvSpPr/>
              <p:nvPr/>
            </p:nvSpPr>
            <p:spPr>
              <a:xfrm>
                <a:off x="3955613" y="1004804"/>
                <a:ext cx="3373344" cy="536129"/>
              </a:xfrm>
              <a:prstGeom prst="roundRect">
                <a:avLst>
                  <a:gd name="adj" fmla="val 3697"/>
                </a:avLst>
              </a:prstGeom>
              <a:solidFill>
                <a:srgbClr val="CBE3F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0" name="文本框 39">
                <a:extLst>
                  <a:ext uri="{FF2B5EF4-FFF2-40B4-BE49-F238E27FC236}">
                    <a16:creationId xmlns:a16="http://schemas.microsoft.com/office/drawing/2014/main" id="{4BFB37F8-9B15-93C1-0165-FCF6755F546E}"/>
                  </a:ext>
                </a:extLst>
              </p:cNvPr>
              <p:cNvSpPr txBox="1"/>
              <p:nvPr/>
            </p:nvSpPr>
            <p:spPr>
              <a:xfrm>
                <a:off x="5005785" y="989517"/>
                <a:ext cx="12672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Arial"/>
                    <a:ea typeface="微软雅黑"/>
                  </a:rPr>
                  <a:t>任务效果</a:t>
                </a:r>
                <a:r>
                  <a:rPr kumimoji="0" lang="zh-CN" altLang="en-US" sz="1400" b="0" i="0" u="none" strike="noStrike" kern="1200" cap="none" spc="0" normalizeH="0" baseline="0" noProof="0" dirty="0">
                    <a:ln>
                      <a:noFill/>
                    </a:ln>
                    <a:effectLst/>
                    <a:uLnTx/>
                    <a:uFillTx/>
                    <a:latin typeface="Arial"/>
                    <a:ea typeface="微软雅黑"/>
                    <a:cs typeface="+mn-cs"/>
                  </a:rPr>
                  <a:t>评估</a:t>
                </a:r>
                <a:endParaRPr kumimoji="0" lang="zh-CN" altLang="en-US" sz="1400" b="0" i="0" u="none" strike="noStrike" kern="1200" cap="none" spc="0" normalizeH="0" baseline="0" noProof="0" dirty="0">
                  <a:ln>
                    <a:noFill/>
                  </a:ln>
                  <a:solidFill>
                    <a:schemeClr val="tx1"/>
                  </a:solidFill>
                  <a:effectLst/>
                  <a:uLnTx/>
                  <a:uFillTx/>
                  <a:latin typeface="Arial"/>
                  <a:ea typeface="微软雅黑"/>
                  <a:cs typeface="+mn-cs"/>
                </a:endParaRPr>
              </a:p>
            </p:txBody>
          </p:sp>
          <p:sp>
            <p:nvSpPr>
              <p:cNvPr id="54" name="矩形 53">
                <a:extLst>
                  <a:ext uri="{FF2B5EF4-FFF2-40B4-BE49-F238E27FC236}">
                    <a16:creationId xmlns:a16="http://schemas.microsoft.com/office/drawing/2014/main" id="{5D90E05C-379F-7132-9CF1-AF875A7A9A66}"/>
                  </a:ext>
                </a:extLst>
              </p:cNvPr>
              <p:cNvSpPr/>
              <p:nvPr/>
            </p:nvSpPr>
            <p:spPr>
              <a:xfrm>
                <a:off x="4911972" y="1273766"/>
                <a:ext cx="1474347" cy="230431"/>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kern="0" dirty="0">
                    <a:solidFill>
                      <a:srgbClr val="000000"/>
                    </a:solidFill>
                    <a:latin typeface="Times New Roman" panose="02020603050405020304" pitchFamily="18" charset="0"/>
                    <a:ea typeface="微软雅黑"/>
                  </a:rPr>
                  <a:t>Prompt</a:t>
                </a:r>
                <a:r>
                  <a:rPr kumimoji="1" lang="zh-CN" altLang="en-US" sz="1200" kern="0" dirty="0">
                    <a:solidFill>
                      <a:srgbClr val="000000"/>
                    </a:solidFill>
                    <a:latin typeface="Times New Roman" panose="02020603050405020304" pitchFamily="18" charset="0"/>
                    <a:ea typeface="微软雅黑"/>
                  </a:rPr>
                  <a:t>适配性分析</a:t>
                </a:r>
              </a:p>
            </p:txBody>
          </p:sp>
          <p:sp>
            <p:nvSpPr>
              <p:cNvPr id="55" name="矩形 54">
                <a:extLst>
                  <a:ext uri="{FF2B5EF4-FFF2-40B4-BE49-F238E27FC236}">
                    <a16:creationId xmlns:a16="http://schemas.microsoft.com/office/drawing/2014/main" id="{9C60F0D8-7C17-BAFC-3AA5-51C524643045}"/>
                  </a:ext>
                </a:extLst>
              </p:cNvPr>
              <p:cNvSpPr/>
              <p:nvPr/>
            </p:nvSpPr>
            <p:spPr>
              <a:xfrm>
                <a:off x="6472045" y="1273150"/>
                <a:ext cx="793049" cy="230431"/>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效果对比</a:t>
                </a:r>
              </a:p>
            </p:txBody>
          </p:sp>
          <p:sp>
            <p:nvSpPr>
              <p:cNvPr id="56" name="矩形 55">
                <a:extLst>
                  <a:ext uri="{FF2B5EF4-FFF2-40B4-BE49-F238E27FC236}">
                    <a16:creationId xmlns:a16="http://schemas.microsoft.com/office/drawing/2014/main" id="{E7E3702D-7550-0E4D-8F7C-67FF51CA1189}"/>
                  </a:ext>
                </a:extLst>
              </p:cNvPr>
              <p:cNvSpPr/>
              <p:nvPr/>
            </p:nvSpPr>
            <p:spPr>
              <a:xfrm>
                <a:off x="4042179" y="1273150"/>
                <a:ext cx="793049" cy="230431"/>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200" kern="0" dirty="0">
                    <a:solidFill>
                      <a:srgbClr val="000000"/>
                    </a:solidFill>
                    <a:latin typeface="Times New Roman" panose="02020603050405020304" pitchFamily="18" charset="0"/>
                    <a:ea typeface="微软雅黑"/>
                  </a:rPr>
                  <a:t>任务得分</a:t>
                </a:r>
              </a:p>
            </p:txBody>
          </p:sp>
        </p:grpSp>
        <p:sp>
          <p:nvSpPr>
            <p:cNvPr id="96" name="箭头: 上 95">
              <a:extLst>
                <a:ext uri="{FF2B5EF4-FFF2-40B4-BE49-F238E27FC236}">
                  <a16:creationId xmlns:a16="http://schemas.microsoft.com/office/drawing/2014/main" id="{9258D7FA-D6FF-8047-7E18-B363898111AE}"/>
                </a:ext>
              </a:extLst>
            </p:cNvPr>
            <p:cNvSpPr/>
            <p:nvPr/>
          </p:nvSpPr>
          <p:spPr>
            <a:xfrm>
              <a:off x="3736769" y="5725424"/>
              <a:ext cx="379637" cy="4063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tIns="18000"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100" b="0" i="0" u="none" strike="noStrike" kern="1200" cap="none" spc="0" normalizeH="0" baseline="0" noProof="0" dirty="0">
                  <a:ln>
                    <a:noFill/>
                  </a:ln>
                  <a:solidFill>
                    <a:prstClr val="black"/>
                  </a:solidFill>
                  <a:effectLst/>
                  <a:uLnTx/>
                  <a:uFillTx/>
                  <a:latin typeface="Arial"/>
                  <a:ea typeface="微软雅黑"/>
                  <a:cs typeface="+mn-cs"/>
                </a:rPr>
                <a:t>归纳</a:t>
              </a:r>
            </a:p>
          </p:txBody>
        </p:sp>
        <p:sp>
          <p:nvSpPr>
            <p:cNvPr id="97" name="箭头: 上 96">
              <a:extLst>
                <a:ext uri="{FF2B5EF4-FFF2-40B4-BE49-F238E27FC236}">
                  <a16:creationId xmlns:a16="http://schemas.microsoft.com/office/drawing/2014/main" id="{C2526B73-B5EF-E8F4-94D4-4A5205C1AE24}"/>
                </a:ext>
              </a:extLst>
            </p:cNvPr>
            <p:cNvSpPr/>
            <p:nvPr/>
          </p:nvSpPr>
          <p:spPr>
            <a:xfrm>
              <a:off x="3736769" y="4764805"/>
              <a:ext cx="379637" cy="4063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tIns="18000"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100" b="0" i="0" u="none" strike="noStrike" kern="1200" cap="none" spc="0" normalizeH="0" baseline="0" noProof="0" dirty="0">
                  <a:ln>
                    <a:noFill/>
                  </a:ln>
                  <a:solidFill>
                    <a:prstClr val="black"/>
                  </a:solidFill>
                  <a:effectLst/>
                  <a:uLnTx/>
                  <a:uFillTx/>
                  <a:latin typeface="Arial"/>
                  <a:ea typeface="微软雅黑"/>
                  <a:cs typeface="+mn-cs"/>
                </a:rPr>
                <a:t>梳理</a:t>
              </a:r>
            </a:p>
          </p:txBody>
        </p:sp>
        <p:sp>
          <p:nvSpPr>
            <p:cNvPr id="98" name="箭头: 上 97">
              <a:extLst>
                <a:ext uri="{FF2B5EF4-FFF2-40B4-BE49-F238E27FC236}">
                  <a16:creationId xmlns:a16="http://schemas.microsoft.com/office/drawing/2014/main" id="{8119D994-E959-CDEA-30E8-8FCC95009869}"/>
                </a:ext>
              </a:extLst>
            </p:cNvPr>
            <p:cNvSpPr/>
            <p:nvPr/>
          </p:nvSpPr>
          <p:spPr>
            <a:xfrm>
              <a:off x="3732409" y="3753675"/>
              <a:ext cx="379637" cy="4063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tIns="18000"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100" dirty="0">
                  <a:solidFill>
                    <a:prstClr val="black"/>
                  </a:solidFill>
                  <a:latin typeface="Arial"/>
                  <a:ea typeface="微软雅黑"/>
                </a:rPr>
                <a:t>评测</a:t>
              </a:r>
              <a:endParaRPr kumimoji="0" lang="zh-CN" altLang="en-US" sz="11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12" name="箭头: 上 111">
              <a:extLst>
                <a:ext uri="{FF2B5EF4-FFF2-40B4-BE49-F238E27FC236}">
                  <a16:creationId xmlns:a16="http://schemas.microsoft.com/office/drawing/2014/main" id="{6DDEA850-9DCA-5B1E-D048-06903D81C6E8}"/>
                </a:ext>
              </a:extLst>
            </p:cNvPr>
            <p:cNvSpPr/>
            <p:nvPr/>
          </p:nvSpPr>
          <p:spPr>
            <a:xfrm>
              <a:off x="3736767" y="2585435"/>
              <a:ext cx="379637" cy="406397"/>
            </a:xfrm>
            <a:prstGeom prst="upArrow">
              <a:avLst/>
            </a:prstGeom>
            <a:solidFill>
              <a:schemeClr val="accent5">
                <a:lumMod val="40000"/>
                <a:lumOff val="6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tIns="18000"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100" dirty="0">
                  <a:solidFill>
                    <a:prstClr val="black"/>
                  </a:solidFill>
                  <a:latin typeface="Arial"/>
                  <a:ea typeface="微软雅黑"/>
                </a:rPr>
                <a:t>得分</a:t>
              </a:r>
              <a:endParaRPr kumimoji="0" lang="zh-CN" altLang="en-US" sz="11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15" name="矩形 114">
              <a:extLst>
                <a:ext uri="{FF2B5EF4-FFF2-40B4-BE49-F238E27FC236}">
                  <a16:creationId xmlns:a16="http://schemas.microsoft.com/office/drawing/2014/main" id="{9D99FD2A-7D6C-7FF5-2DBC-A0CE2EF99D97}"/>
                </a:ext>
              </a:extLst>
            </p:cNvPr>
            <p:cNvSpPr/>
            <p:nvPr/>
          </p:nvSpPr>
          <p:spPr>
            <a:xfrm>
              <a:off x="4342109" y="2158724"/>
              <a:ext cx="755587" cy="293048"/>
            </a:xfrm>
            <a:prstGeom prst="rect">
              <a:avLst/>
            </a:prstGeom>
            <a:solidFill>
              <a:srgbClr val="CBE3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Times New Roman" panose="02020603050405020304" pitchFamily="18" charset="0"/>
                  <a:ea typeface="微软雅黑"/>
                  <a:cs typeface="Times New Roman" panose="02020603050405020304" pitchFamily="18" charset="0"/>
                </a:rPr>
                <a:t>Rouge</a:t>
              </a:r>
              <a:endPar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596470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prstDash val="dash"/>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600" b="0" i="0" u="none" strike="noStrike" kern="1200" cap="none" spc="0" normalizeH="0" baseline="0" noProof="0" dirty="0" smtClean="0">
            <a:ln>
              <a:noFill/>
            </a:ln>
            <a:solidFill>
              <a:prstClr val="black"/>
            </a:solidFill>
            <a:effectLst/>
            <a:uLnTx/>
            <a:uFillTx/>
            <a:latin typeface="Arial"/>
            <a:ea typeface="微软雅黑"/>
            <a:cs typeface="+mn-cs"/>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9018</TotalTime>
  <Words>4724</Words>
  <Application>Microsoft Macintosh PowerPoint</Application>
  <PresentationFormat>宽屏</PresentationFormat>
  <Paragraphs>652</Paragraphs>
  <Slides>14</Slides>
  <Notes>13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vt:i4>
      </vt:variant>
    </vt:vector>
  </HeadingPairs>
  <TitlesOfParts>
    <vt:vector size="29" baseType="lpstr">
      <vt:lpstr>-apple-system</vt:lpstr>
      <vt:lpstr>等线</vt:lpstr>
      <vt:lpstr>黑体</vt:lpstr>
      <vt:lpstr>慧程_PT Sans + Hiragino Sans GB</vt:lpstr>
      <vt:lpstr>思源黑体 CN Bold</vt:lpstr>
      <vt:lpstr>微软雅黑</vt:lpstr>
      <vt:lpstr>Microsoft YaHei Bold</vt:lpstr>
      <vt:lpstr>Source Han Sans CN Light</vt:lpstr>
      <vt:lpstr>Arial</vt:lpstr>
      <vt:lpstr>Arial</vt:lpstr>
      <vt:lpstr>Calibri</vt:lpstr>
      <vt:lpstr>Menlo</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运营商大模型评估体系</vt:lpstr>
      <vt:lpstr>PowerPoint 演示文稿</vt:lpstr>
      <vt:lpstr>PowerPoint 演示文稿</vt:lpstr>
      <vt:lpstr>运营商数据集体系</vt:lpstr>
      <vt:lpstr>运营商大模型评估体系</vt:lpstr>
      <vt:lpstr>评估体系</vt:lpstr>
      <vt:lpstr>评估体系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评估体系</dc:title>
  <dc:creator>黄 友志</dc:creator>
  <cp:lastModifiedBy>c279</cp:lastModifiedBy>
  <cp:revision>153</cp:revision>
  <dcterms:created xsi:type="dcterms:W3CDTF">2023-10-06T08:13:15Z</dcterms:created>
  <dcterms:modified xsi:type="dcterms:W3CDTF">2023-12-28T08:15:35Z</dcterms:modified>
</cp:coreProperties>
</file>